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handoutMasterIdLst>
    <p:handoutMasterId r:id="rId26"/>
  </p:handoutMasterIdLst>
  <p:sldIdLst>
    <p:sldId id="256" r:id="rId2"/>
    <p:sldId id="257" r:id="rId3"/>
    <p:sldId id="258" r:id="rId4"/>
    <p:sldId id="259" r:id="rId5"/>
    <p:sldId id="260" r:id="rId6"/>
    <p:sldId id="261" r:id="rId7"/>
    <p:sldId id="262" r:id="rId8"/>
    <p:sldId id="263" r:id="rId9"/>
    <p:sldId id="2147472542" r:id="rId10"/>
    <p:sldId id="264" r:id="rId11"/>
    <p:sldId id="265" r:id="rId12"/>
    <p:sldId id="266" r:id="rId13"/>
    <p:sldId id="271" r:id="rId14"/>
    <p:sldId id="267" r:id="rId15"/>
    <p:sldId id="272" r:id="rId16"/>
    <p:sldId id="268" r:id="rId17"/>
    <p:sldId id="269" r:id="rId18"/>
    <p:sldId id="273" r:id="rId19"/>
    <p:sldId id="2147472541" r:id="rId20"/>
    <p:sldId id="2147472538" r:id="rId21"/>
    <p:sldId id="2147472537" r:id="rId22"/>
    <p:sldId id="2147472539" r:id="rId23"/>
    <p:sldId id="2147472540" r:id="rId24"/>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6666"/>
    <a:srgbClr val="663300"/>
    <a:srgbClr val="660066"/>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23" autoAdjust="0"/>
    <p:restoredTop sz="72844" autoAdjust="0"/>
  </p:normalViewPr>
  <p:slideViewPr>
    <p:cSldViewPr snapToGrid="0">
      <p:cViewPr varScale="1">
        <p:scale>
          <a:sx n="65" d="100"/>
          <a:sy n="65" d="100"/>
        </p:scale>
        <p:origin x="658" y="45"/>
      </p:cViewPr>
      <p:guideLst/>
    </p:cSldViewPr>
  </p:slideViewPr>
  <p:outlineViewPr>
    <p:cViewPr>
      <p:scale>
        <a:sx n="33" d="100"/>
        <a:sy n="33" d="100"/>
      </p:scale>
      <p:origin x="0" y="-2124"/>
    </p:cViewPr>
  </p:outlineViewPr>
  <p:notesTextViewPr>
    <p:cViewPr>
      <p:scale>
        <a:sx n="1" d="1"/>
        <a:sy n="1" d="1"/>
      </p:scale>
      <p:origin x="0" y="0"/>
    </p:cViewPr>
  </p:notesTextViewPr>
  <p:notesViewPr>
    <p:cSldViewPr snapToGrid="0">
      <p:cViewPr varScale="1">
        <p:scale>
          <a:sx n="51" d="100"/>
          <a:sy n="51" d="100"/>
        </p:scale>
        <p:origin x="268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BD9E6518-6652-A6E8-312D-E4209615DA50}"/>
              </a:ext>
            </a:extLst>
          </p:cNvPr>
          <p:cNvSpPr>
            <a:spLocks noGrp="1"/>
          </p:cNvSpPr>
          <p:nvPr>
            <p:ph type="sldNum" sz="quarter" idx="3"/>
          </p:nvPr>
        </p:nvSpPr>
        <p:spPr>
          <a:xfrm>
            <a:off x="3815374" y="9371287"/>
            <a:ext cx="2918830" cy="495028"/>
          </a:xfrm>
          <a:prstGeom prst="rect">
            <a:avLst/>
          </a:prstGeom>
        </p:spPr>
        <p:txBody>
          <a:bodyPr vert="horz" lIns="94865" tIns="47433" rIns="94865" bIns="47433" rtlCol="0" anchor="b"/>
          <a:lstStyle>
            <a:lvl1pPr algn="r">
              <a:defRPr sz="1300"/>
            </a:lvl1pPr>
          </a:lstStyle>
          <a:p>
            <a:fld id="{AB18F8DA-4F6F-40CA-8C21-480A2C0C1C31}" type="slidenum">
              <a:rPr kumimoji="1" lang="ja-JP" altLang="en-US" smtClean="0"/>
              <a:t>‹#›</a:t>
            </a:fld>
            <a:endParaRPr kumimoji="1" lang="ja-JP" altLang="en-US"/>
          </a:p>
        </p:txBody>
      </p:sp>
      <p:sp>
        <p:nvSpPr>
          <p:cNvPr id="6" name="フッター プレースホルダー 5">
            <a:extLst>
              <a:ext uri="{FF2B5EF4-FFF2-40B4-BE49-F238E27FC236}">
                <a16:creationId xmlns:a16="http://schemas.microsoft.com/office/drawing/2014/main" id="{7CDA4B5A-DD5C-A0F0-3CE4-AB3623636284}"/>
              </a:ext>
            </a:extLst>
          </p:cNvPr>
          <p:cNvSpPr>
            <a:spLocks noGrp="1"/>
          </p:cNvSpPr>
          <p:nvPr>
            <p:ph type="ftr" sz="quarter" idx="2"/>
          </p:nvPr>
        </p:nvSpPr>
        <p:spPr>
          <a:xfrm>
            <a:off x="1" y="9370717"/>
            <a:ext cx="2918830" cy="495599"/>
          </a:xfrm>
          <a:prstGeom prst="rect">
            <a:avLst/>
          </a:prstGeom>
        </p:spPr>
        <p:txBody>
          <a:bodyPr vert="horz" lIns="94865" tIns="47433" rIns="94865" bIns="47433" rtlCol="0" anchor="b"/>
          <a:lstStyle>
            <a:lvl1pPr algn="l">
              <a:defRPr sz="1300"/>
            </a:lvl1pPr>
          </a:lstStyle>
          <a:p>
            <a:endParaRPr kumimoji="1" lang="ja-JP" altLang="en-US"/>
          </a:p>
        </p:txBody>
      </p:sp>
    </p:spTree>
    <p:extLst>
      <p:ext uri="{BB962C8B-B14F-4D97-AF65-F5344CB8AC3E}">
        <p14:creationId xmlns:p14="http://schemas.microsoft.com/office/powerpoint/2010/main" val="4111374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18830" cy="495030"/>
          </a:xfrm>
          <a:prstGeom prst="rect">
            <a:avLst/>
          </a:prstGeom>
        </p:spPr>
        <p:txBody>
          <a:bodyPr vert="horz" lIns="94865" tIns="47433" rIns="94865" bIns="47433"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4" y="2"/>
            <a:ext cx="2918830" cy="495030"/>
          </a:xfrm>
          <a:prstGeom prst="rect">
            <a:avLst/>
          </a:prstGeom>
        </p:spPr>
        <p:txBody>
          <a:bodyPr vert="horz" lIns="94865" tIns="47433" rIns="94865" bIns="47433" rtlCol="0"/>
          <a:lstStyle>
            <a:lvl1pPr algn="r">
              <a:defRPr sz="1300"/>
            </a:lvl1pPr>
          </a:lstStyle>
          <a:p>
            <a:fld id="{8DC26FB5-8C98-460C-A4C5-DD4761E8F533}" type="datetimeFigureOut">
              <a:rPr kumimoji="1" lang="ja-JP" altLang="en-US" smtClean="0"/>
              <a:t>2026/5/3</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28987"/>
          </a:xfrm>
          <a:prstGeom prst="rect">
            <a:avLst/>
          </a:prstGeom>
          <a:noFill/>
          <a:ln w="12700">
            <a:solidFill>
              <a:prstClr val="black"/>
            </a:solidFill>
          </a:ln>
        </p:spPr>
        <p:txBody>
          <a:bodyPr vert="horz" lIns="94865" tIns="47433" rIns="94865" bIns="47433"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2"/>
          </a:xfrm>
          <a:prstGeom prst="rect">
            <a:avLst/>
          </a:prstGeom>
        </p:spPr>
        <p:txBody>
          <a:bodyPr vert="horz" lIns="94865" tIns="47433" rIns="94865" bIns="4743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7"/>
            <a:ext cx="2918830" cy="495028"/>
          </a:xfrm>
          <a:prstGeom prst="rect">
            <a:avLst/>
          </a:prstGeom>
        </p:spPr>
        <p:txBody>
          <a:bodyPr vert="horz" lIns="94865" tIns="47433" rIns="94865" bIns="4743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4" y="9371287"/>
            <a:ext cx="2918830" cy="495028"/>
          </a:xfrm>
          <a:prstGeom prst="rect">
            <a:avLst/>
          </a:prstGeom>
        </p:spPr>
        <p:txBody>
          <a:bodyPr vert="horz" lIns="94865" tIns="47433" rIns="94865" bIns="47433" rtlCol="0" anchor="b"/>
          <a:lstStyle>
            <a:lvl1pPr algn="r">
              <a:defRPr sz="1300"/>
            </a:lvl1pPr>
          </a:lstStyle>
          <a:p>
            <a:fld id="{C58B712B-AB18-4EB9-8889-47FD600DCF93}" type="slidenum">
              <a:rPr kumimoji="1" lang="ja-JP" altLang="en-US" smtClean="0"/>
              <a:t>‹#›</a:t>
            </a:fld>
            <a:endParaRPr kumimoji="1" lang="ja-JP" altLang="en-US"/>
          </a:p>
        </p:txBody>
      </p:sp>
    </p:spTree>
    <p:extLst>
      <p:ext uri="{BB962C8B-B14F-4D97-AF65-F5344CB8AC3E}">
        <p14:creationId xmlns:p14="http://schemas.microsoft.com/office/powerpoint/2010/main" val="22364550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100" dirty="0"/>
              <a:t>皆さま、こんにちわ。このセミナーは、</a:t>
            </a:r>
            <a:r>
              <a:rPr lang="en-US" altLang="ja-JP" sz="2100" dirty="0"/>
              <a:t>2026-2027</a:t>
            </a:r>
            <a:r>
              <a:rPr lang="ja-JP" altLang="en-US" sz="2100" dirty="0"/>
              <a:t>年度クラブ会長予定者が、</a:t>
            </a:r>
            <a:endParaRPr lang="en-US" altLang="ja-JP" sz="2100" dirty="0"/>
          </a:p>
          <a:p>
            <a:r>
              <a:rPr lang="ja-JP" altLang="en-US" sz="2100" dirty="0"/>
              <a:t>会長の役割をしっかり認識して、スムーズにクラブ運営が出来るよう、手助けするセミナーです</a:t>
            </a:r>
            <a:endParaRPr lang="en-US" altLang="ja-JP" sz="2100"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a:t>
            </a:fld>
            <a:endParaRPr kumimoji="1" lang="ja-JP" altLang="en-US"/>
          </a:p>
        </p:txBody>
      </p:sp>
    </p:spTree>
    <p:extLst>
      <p:ext uri="{BB962C8B-B14F-4D97-AF65-F5344CB8AC3E}">
        <p14:creationId xmlns:p14="http://schemas.microsoft.com/office/powerpoint/2010/main" val="2177984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任期終了前に、クラブの年次報告書をクラブに提出する。</a:t>
            </a:r>
          </a:p>
          <a:p>
            <a:endParaRPr lang="en-US" altLang="ja-JP" sz="1900" dirty="0"/>
          </a:p>
          <a:p>
            <a:r>
              <a:rPr lang="ja-JP" altLang="en-US" sz="1900" dirty="0"/>
              <a:t>会長エレクトと協力し、継続性と成功を促進する。</a:t>
            </a:r>
          </a:p>
          <a:p>
            <a:endParaRPr lang="en-US" altLang="ja-JP" sz="1900" dirty="0"/>
          </a:p>
          <a:p>
            <a:r>
              <a:rPr lang="ja-JP" altLang="en-US" sz="1900" dirty="0"/>
              <a:t>現年度と次年度の理事会の合同会合を手配する</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10</a:t>
            </a:fld>
            <a:endParaRPr kumimoji="1" lang="ja-JP" altLang="en-US"/>
          </a:p>
        </p:txBody>
      </p:sp>
    </p:spTree>
    <p:extLst>
      <p:ext uri="{BB962C8B-B14F-4D97-AF65-F5344CB8AC3E}">
        <p14:creationId xmlns:p14="http://schemas.microsoft.com/office/powerpoint/2010/main" val="1531805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クラブの予算作成を監督し、適切な会計慣行に従うようにする（年次財務検査など）。</a:t>
            </a:r>
          </a:p>
          <a:p>
            <a:endParaRPr lang="ja-JP" altLang="en-US" sz="1900" dirty="0"/>
          </a:p>
          <a:p>
            <a:r>
              <a:rPr lang="ja-JP" altLang="en-US" sz="1900" dirty="0"/>
              <a:t>クラブの財務管理を監督し、国際ロータリーからのクラブ請求書が遅延なく支払われるようにする。</a:t>
            </a:r>
          </a:p>
          <a:p>
            <a:endParaRPr lang="ja-JP" altLang="en-US" sz="1900" dirty="0"/>
          </a:p>
          <a:p>
            <a:r>
              <a:rPr lang="ja-JP" altLang="en-US" sz="1900" dirty="0"/>
              <a:t>クラブの活動にかかわるリスクを最小限に抑える。</a:t>
            </a:r>
          </a:p>
          <a:p>
            <a:endParaRPr kumimoji="1" lang="ja-JP" altLang="en-US"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11</a:t>
            </a:fld>
            <a:endParaRPr kumimoji="1" lang="ja-JP" altLang="en-US"/>
          </a:p>
        </p:txBody>
      </p:sp>
    </p:spTree>
    <p:extLst>
      <p:ext uri="{BB962C8B-B14F-4D97-AF65-F5344CB8AC3E}">
        <p14:creationId xmlns:p14="http://schemas.microsoft.com/office/powerpoint/2010/main" val="1605290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会員増強委員会と協力して、会員の維持拡大を図る</a:t>
            </a:r>
          </a:p>
          <a:p>
            <a:r>
              <a:rPr lang="ja-JP" altLang="en-US" sz="1900" dirty="0"/>
              <a:t>地域社会の多様性を反映したクラブとなるよう努める</a:t>
            </a:r>
            <a:endParaRPr lang="en-US" altLang="ja-JP" sz="1900" dirty="0"/>
          </a:p>
          <a:p>
            <a:r>
              <a:rPr lang="ja-JP" altLang="en-US" sz="1900" dirty="0"/>
              <a:t>入会と会員の積極的参加の促進は、まさに重要です。</a:t>
            </a:r>
            <a:endParaRPr lang="en-US" altLang="ja-JP" sz="1900" dirty="0"/>
          </a:p>
          <a:p>
            <a:r>
              <a:rPr lang="ja-JP" altLang="en-US" sz="1900" dirty="0"/>
              <a:t>会員拡大と会員維持、そして、会員が積極的に奉仕活動に協力しなければ、クラブの未来はありません。</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12</a:t>
            </a:fld>
            <a:endParaRPr kumimoji="1" lang="ja-JP" altLang="en-US"/>
          </a:p>
        </p:txBody>
      </p:sp>
    </p:spTree>
    <p:extLst>
      <p:ext uri="{BB962C8B-B14F-4D97-AF65-F5344CB8AC3E}">
        <p14:creationId xmlns:p14="http://schemas.microsoft.com/office/powerpoint/2010/main" val="349774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思い出してください。第２５４０地区は、国際ロータリー理事会の決定により、来年１月１日に、会員数１１００人を維持できなければ、合併の危機にあります。</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13</a:t>
            </a:fld>
            <a:endParaRPr kumimoji="1" lang="ja-JP" altLang="en-US"/>
          </a:p>
        </p:txBody>
      </p:sp>
    </p:spTree>
    <p:extLst>
      <p:ext uri="{BB962C8B-B14F-4D97-AF65-F5344CB8AC3E}">
        <p14:creationId xmlns:p14="http://schemas.microsoft.com/office/powerpoint/2010/main" val="24097847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ロータリーの基本は奉仕活動にあります。</a:t>
            </a:r>
            <a:endParaRPr lang="en-US" altLang="ja-JP" sz="1900" dirty="0"/>
          </a:p>
          <a:p>
            <a:r>
              <a:rPr lang="ja-JP" altLang="en-US" sz="1900" dirty="0"/>
              <a:t>クラブや地区が、独創性を持ち、自分たちに合った奉仕活動をすることは、重要な事であり、かつ楽しい事業でもあります</a:t>
            </a:r>
            <a:r>
              <a:rPr kumimoji="1" lang="ja-JP" altLang="en-US" dirty="0"/>
              <a:t>。</a:t>
            </a:r>
            <a:endParaRPr kumimoji="1" lang="en-US" altLang="ja-JP"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14</a:t>
            </a:fld>
            <a:endParaRPr kumimoji="1" lang="ja-JP" altLang="en-US"/>
          </a:p>
        </p:txBody>
      </p:sp>
    </p:spTree>
    <p:extLst>
      <p:ext uri="{BB962C8B-B14F-4D97-AF65-F5344CB8AC3E}">
        <p14:creationId xmlns:p14="http://schemas.microsoft.com/office/powerpoint/2010/main" val="4707974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100" dirty="0"/>
              <a:t>これはロータリーの樹です。奉仕活動こそロータリーの根源です。</a:t>
            </a:r>
            <a:endParaRPr lang="en-US" altLang="ja-JP" sz="2100" dirty="0"/>
          </a:p>
          <a:p>
            <a:r>
              <a:rPr lang="ja-JP" altLang="en-US" sz="2100" dirty="0"/>
              <a:t>自分のクラブの、ロータリーの樹を、ぜひ、大きく育ててください。</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15</a:t>
            </a:fld>
            <a:endParaRPr kumimoji="1" lang="ja-JP" altLang="en-US"/>
          </a:p>
        </p:txBody>
      </p:sp>
    </p:spTree>
    <p:extLst>
      <p:ext uri="{BB962C8B-B14F-4D97-AF65-F5344CB8AC3E}">
        <p14:creationId xmlns:p14="http://schemas.microsoft.com/office/powerpoint/2010/main" val="1119878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広報は重要です。広く</a:t>
            </a:r>
            <a:r>
              <a:rPr lang="en-US" altLang="ja-JP" sz="1900" dirty="0"/>
              <a:t>PR</a:t>
            </a:r>
            <a:r>
              <a:rPr lang="ja-JP" altLang="en-US" sz="1900" dirty="0"/>
              <a:t>することにより、自分たちのクラブのイメージアップにもなり、会員拡大も図れます。</a:t>
            </a:r>
            <a:endParaRPr lang="en-US" altLang="ja-JP" sz="1900" dirty="0"/>
          </a:p>
          <a:p>
            <a:r>
              <a:rPr lang="ja-JP" altLang="en-US" sz="1900" dirty="0"/>
              <a:t>ラインやフェイスブックの活用は、若い会員の獲得にもつながりますので、嫌がらず努力してみてください</a:t>
            </a:r>
            <a:r>
              <a:rPr kumimoji="1" lang="ja-JP" altLang="en-US" dirty="0"/>
              <a:t>。</a:t>
            </a:r>
            <a:endParaRPr kumimoji="1" lang="en-US" altLang="ja-JP"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16</a:t>
            </a:fld>
            <a:endParaRPr kumimoji="1" lang="ja-JP" altLang="en-US"/>
          </a:p>
        </p:txBody>
      </p:sp>
    </p:spTree>
    <p:extLst>
      <p:ext uri="{BB962C8B-B14F-4D97-AF65-F5344CB8AC3E}">
        <p14:creationId xmlns:p14="http://schemas.microsoft.com/office/powerpoint/2010/main" val="9922809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ロータリー財団、せっかく寄付してますから、ぜひ補助金の活用をしましょう。</a:t>
            </a:r>
            <a:endParaRPr lang="en-US" altLang="ja-JP" sz="1900" dirty="0"/>
          </a:p>
          <a:p>
            <a:r>
              <a:rPr lang="ja-JP" altLang="en-US" sz="1900" dirty="0"/>
              <a:t>また、財団の補助金は、皆様からの貴重なお金ですから、きちんとルールは守りましょう</a:t>
            </a:r>
            <a:r>
              <a:rPr kumimoji="1" lang="ja-JP" altLang="en-US" dirty="0"/>
              <a:t>。</a:t>
            </a:r>
            <a:endParaRPr kumimoji="1" lang="en-US" altLang="ja-JP"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17</a:t>
            </a:fld>
            <a:endParaRPr kumimoji="1" lang="ja-JP" altLang="en-US"/>
          </a:p>
        </p:txBody>
      </p:sp>
    </p:spTree>
    <p:extLst>
      <p:ext uri="{BB962C8B-B14F-4D97-AF65-F5344CB8AC3E}">
        <p14:creationId xmlns:p14="http://schemas.microsoft.com/office/powerpoint/2010/main" val="3224904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577" y="4748163"/>
            <a:ext cx="5654198" cy="3884862"/>
          </a:xfrm>
        </p:spPr>
        <p:txBody>
          <a:bodyPr/>
          <a:lstStyle/>
          <a:p>
            <a:r>
              <a:rPr lang="en-US" altLang="ja-JP" sz="1900" dirty="0"/>
              <a:t>RI</a:t>
            </a:r>
            <a:r>
              <a:rPr lang="ja-JP" altLang="en-US" sz="1900" dirty="0"/>
              <a:t>会長メッセージが、「良い事の為に手を取り合おう」から「持続可能なインパクトを生み出そう」に、次年度、変わります。</a:t>
            </a:r>
            <a:endParaRPr lang="en-US" altLang="ja-JP" sz="1900" dirty="0"/>
          </a:p>
          <a:p>
            <a:r>
              <a:rPr lang="ja-JP" altLang="en-US" sz="1900" dirty="0"/>
              <a:t>表現は違っても、これは別々のメッセージではないと思います。</a:t>
            </a:r>
            <a:endParaRPr lang="en-US" altLang="ja-JP" sz="1900" dirty="0"/>
          </a:p>
          <a:p>
            <a:r>
              <a:rPr lang="ja-JP" altLang="en-US" sz="1900" dirty="0"/>
              <a:t>むしろ「同じ方向を向 いた連続したメッセージ」と捉えるべきだと思います。 </a:t>
            </a:r>
            <a:endParaRPr lang="en-US" altLang="ja-JP" sz="1900" dirty="0"/>
          </a:p>
          <a:p>
            <a:r>
              <a:rPr lang="en-US" altLang="ja-JP" sz="1900" dirty="0"/>
              <a:t>UNITE</a:t>
            </a:r>
            <a:r>
              <a:rPr lang="ja-JP" altLang="en-US" sz="1900" dirty="0"/>
              <a:t>（団結）は目的ではなく、手段です。</a:t>
            </a:r>
            <a:endParaRPr lang="en-US" altLang="ja-JP" sz="1900" dirty="0"/>
          </a:p>
          <a:p>
            <a:r>
              <a:rPr lang="ja-JP" altLang="en-US" sz="1900" dirty="0"/>
              <a:t>力を合わせることで、より大きな「良い こと」を行い、</a:t>
            </a:r>
            <a:endParaRPr lang="en-US" altLang="ja-JP" sz="1900" dirty="0"/>
          </a:p>
          <a:p>
            <a:r>
              <a:rPr lang="ja-JP" altLang="en-US" sz="1900" dirty="0"/>
              <a:t>その成果を“未来に残る価値”へと昇華させていく。</a:t>
            </a:r>
            <a:endParaRPr lang="en-US" altLang="ja-JP" sz="1900" dirty="0"/>
          </a:p>
          <a:p>
            <a:r>
              <a:rPr lang="ja-JP" altLang="en-US" sz="1900" dirty="0"/>
              <a:t>その到達点こそが インパクト</a:t>
            </a:r>
            <a:r>
              <a:rPr lang="en-US" altLang="ja-JP" sz="1900" dirty="0"/>
              <a:t> </a:t>
            </a:r>
            <a:r>
              <a:rPr lang="ja-JP" altLang="en-US" sz="1900" dirty="0"/>
              <a:t>ではないでしょうか。</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18</a:t>
            </a:fld>
            <a:endParaRPr kumimoji="1" lang="ja-JP" altLang="en-US"/>
          </a:p>
        </p:txBody>
      </p:sp>
    </p:spTree>
    <p:extLst>
      <p:ext uri="{BB962C8B-B14F-4D97-AF65-F5344CB8AC3E}">
        <p14:creationId xmlns:p14="http://schemas.microsoft.com/office/powerpoint/2010/main" val="971273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お楽しみ、国際大会の、今後のスケジュールです。</a:t>
            </a:r>
            <a:endParaRPr lang="en-US" altLang="ja-JP" sz="1900" dirty="0"/>
          </a:p>
          <a:p>
            <a:r>
              <a:rPr lang="ja-JP" altLang="en-US" sz="1900" dirty="0"/>
              <a:t>来年は、ハワイからドバイへ、そしてイラン戦争の影響で、４月３日に、スペイン、バルセロナの「フェラ・デ・バルセロナ」にて開催されることに決定いたしました。</a:t>
            </a:r>
            <a:endParaRPr lang="en-US" altLang="ja-JP" sz="1900" dirty="0"/>
          </a:p>
          <a:p>
            <a:r>
              <a:rPr lang="ja-JP" altLang="en-US" sz="1900" dirty="0"/>
              <a:t>ヨーロッパで国際大会が開催されるのは、２０１９年のドイツ・バンブルク大会以来になります。</a:t>
            </a:r>
            <a:endParaRPr lang="en-US" altLang="ja-JP" sz="1900" dirty="0"/>
          </a:p>
          <a:p>
            <a:r>
              <a:rPr lang="ja-JP" altLang="en-US" sz="1900" dirty="0"/>
              <a:t>バルセロナは、ヨーロッパでも有数の国際会議場を有し、世界各地からの航空便アクセスも優れています。</a:t>
            </a:r>
            <a:r>
              <a:rPr lang="en-US" altLang="ja-JP" sz="1900" dirty="0"/>
              <a:t>2027</a:t>
            </a:r>
            <a:r>
              <a:rPr lang="ja-JP" altLang="en-US" sz="1900" dirty="0"/>
              <a:t>年国際大会への登録は、</a:t>
            </a:r>
            <a:r>
              <a:rPr lang="en-US" altLang="ja-JP" sz="1900" dirty="0"/>
              <a:t>2026</a:t>
            </a:r>
            <a:r>
              <a:rPr lang="ja-JP" altLang="en-US" sz="1900" dirty="0"/>
              <a:t>年</a:t>
            </a:r>
            <a:r>
              <a:rPr lang="en-US" altLang="ja-JP" sz="1900" dirty="0"/>
              <a:t>9</a:t>
            </a:r>
            <a:r>
              <a:rPr lang="ja-JP" altLang="en-US" sz="1900" dirty="0"/>
              <a:t>月に開始される予定です。</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19</a:t>
            </a:fld>
            <a:endParaRPr kumimoji="1" lang="ja-JP" altLang="en-US"/>
          </a:p>
        </p:txBody>
      </p:sp>
    </p:spTree>
    <p:extLst>
      <p:ext uri="{BB962C8B-B14F-4D97-AF65-F5344CB8AC3E}">
        <p14:creationId xmlns:p14="http://schemas.microsoft.com/office/powerpoint/2010/main" val="1229799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2</a:t>
            </a:fld>
            <a:endParaRPr kumimoji="1" lang="ja-JP" altLang="en-US"/>
          </a:p>
        </p:txBody>
      </p:sp>
      <p:sp>
        <p:nvSpPr>
          <p:cNvPr id="5" name="ノート プレースホルダー 4">
            <a:extLst>
              <a:ext uri="{FF2B5EF4-FFF2-40B4-BE49-F238E27FC236}">
                <a16:creationId xmlns:a16="http://schemas.microsoft.com/office/drawing/2014/main" id="{0D0162DC-D33F-704D-87C5-5DF8F783206D}"/>
              </a:ext>
            </a:extLst>
          </p:cNvPr>
          <p:cNvSpPr>
            <a:spLocks noGrp="1"/>
          </p:cNvSpPr>
          <p:nvPr>
            <p:ph type="body" idx="1"/>
          </p:nvPr>
        </p:nvSpPr>
        <p:spPr/>
        <p:txBody>
          <a:bodyPr/>
          <a:lstStyle/>
          <a:p>
            <a:r>
              <a:rPr lang="ja-JP" altLang="en-US" sz="2100" dirty="0"/>
              <a:t>以下は、リーダーシップスキルを磨き、クラブ会長への期待事項について理解を深めるための一連のプロセスです。下記の実行項目に加え、自身のこれまでの知識と経験、地区のリソース等を活用しながら、就任への準備を整えましょう。</a:t>
            </a:r>
          </a:p>
        </p:txBody>
      </p:sp>
    </p:spTree>
    <p:extLst>
      <p:ext uri="{BB962C8B-B14F-4D97-AF65-F5344CB8AC3E}">
        <p14:creationId xmlns:p14="http://schemas.microsoft.com/office/powerpoint/2010/main" val="41641577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それでは、</a:t>
            </a:r>
            <a:r>
              <a:rPr lang="en-US" altLang="ja-JP" sz="1900" dirty="0"/>
              <a:t>RI</a:t>
            </a:r>
            <a:r>
              <a:rPr lang="ja-JP" altLang="en-US" sz="1900" dirty="0"/>
              <a:t>会長エレクトのメッセージの意味を、再度、考えてみましょう。</a:t>
            </a:r>
            <a:endParaRPr lang="en-US" altLang="ja-JP" sz="1900" dirty="0"/>
          </a:p>
          <a:p>
            <a:r>
              <a:rPr lang="ja-JP" altLang="en-US" sz="1900" dirty="0"/>
              <a:t>ババロラ氏は、まず自分自身の内なる変化から始めなければならないと、しました。</a:t>
            </a:r>
            <a:endParaRPr lang="en-US" altLang="ja-JP" sz="1900" dirty="0"/>
          </a:p>
          <a:p>
            <a:r>
              <a:rPr lang="ja-JP" altLang="en-US" sz="1900" dirty="0"/>
              <a:t>世界・地域社会・そして自分自身の内面における変化を同時に実現 することが、</a:t>
            </a:r>
            <a:endParaRPr lang="en-US" altLang="ja-JP" sz="1900" dirty="0"/>
          </a:p>
          <a:p>
            <a:r>
              <a:rPr lang="ja-JP" altLang="en-US" sz="1900" dirty="0"/>
              <a:t>今後のロータリーの成長と信頼につながるという、明確なビジョンが示され た。</a:t>
            </a:r>
            <a:endParaRPr lang="en-US" altLang="ja-JP" sz="1900" dirty="0"/>
          </a:p>
          <a:p>
            <a:r>
              <a:rPr lang="ja-JP" altLang="en-US" sz="1900" dirty="0"/>
              <a:t>ロータリーの活動が「成果」だけでなく「持続可能なインパクト」を生み出すことの重 要性を強調しています。</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20</a:t>
            </a:fld>
            <a:endParaRPr kumimoji="1" lang="ja-JP" altLang="en-US"/>
          </a:p>
        </p:txBody>
      </p:sp>
    </p:spTree>
    <p:extLst>
      <p:ext uri="{BB962C8B-B14F-4D97-AF65-F5344CB8AC3E}">
        <p14:creationId xmlns:p14="http://schemas.microsoft.com/office/powerpoint/2010/main" val="26612903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土舘年度の地区スローガンです。</a:t>
            </a:r>
            <a:endParaRPr lang="en-US" altLang="ja-JP" sz="1900" dirty="0"/>
          </a:p>
          <a:p>
            <a:endParaRPr lang="en-US" altLang="ja-JP" sz="1900" dirty="0"/>
          </a:p>
          <a:p>
            <a:r>
              <a:rPr lang="ja-JP" altLang="en-US" sz="1900" dirty="0"/>
              <a:t>「初心の感動を忘れず、地域とともに奉仕を実践しよう」</a:t>
            </a:r>
            <a:endParaRPr lang="en-US" altLang="ja-JP" sz="1900" dirty="0"/>
          </a:p>
          <a:p>
            <a:r>
              <a:rPr lang="ja-JP" altLang="en-US" sz="1900" dirty="0"/>
              <a:t>入会時の動機や感動を大切にする事が、会員維持拡大やクラブ活性化につながる。</a:t>
            </a:r>
          </a:p>
          <a:p>
            <a:r>
              <a:rPr lang="ja-JP" altLang="en-US" sz="1900" dirty="0"/>
              <a:t>私たちの生活基盤である地域を大切にして、未来に繋いでいこう。</a:t>
            </a:r>
          </a:p>
          <a:p>
            <a:endParaRPr lang="en-US" altLang="ja-JP" sz="1900" dirty="0"/>
          </a:p>
          <a:p>
            <a:r>
              <a:rPr lang="ja-JP" altLang="en-US" sz="1900" dirty="0"/>
              <a:t>念仏を</a:t>
            </a:r>
            <a:r>
              <a:rPr lang="en-US" altLang="ja-JP" sz="1900" dirty="0"/>
              <a:t>100</a:t>
            </a:r>
            <a:r>
              <a:rPr lang="ja-JP" altLang="en-US" sz="1900" dirty="0"/>
              <a:t>万回となえても、実践しなければ、実現できません。</a:t>
            </a:r>
            <a:endParaRPr lang="en-US" altLang="ja-JP" sz="1900" dirty="0"/>
          </a:p>
          <a:p>
            <a:r>
              <a:rPr lang="ja-JP" altLang="en-US" sz="1900" dirty="0"/>
              <a:t>ぜひ、実践をお願いいたします。</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21</a:t>
            </a:fld>
            <a:endParaRPr kumimoji="1" lang="ja-JP" altLang="en-US"/>
          </a:p>
        </p:txBody>
      </p:sp>
    </p:spTree>
    <p:extLst>
      <p:ext uri="{BB962C8B-B14F-4D97-AF65-F5344CB8AC3E}">
        <p14:creationId xmlns:p14="http://schemas.microsoft.com/office/powerpoint/2010/main" val="8943578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576" y="4748163"/>
            <a:ext cx="5578594" cy="3884862"/>
          </a:xfrm>
        </p:spPr>
        <p:txBody>
          <a:bodyPr/>
          <a:lstStyle/>
          <a:p>
            <a:pPr defTabSz="948652">
              <a:defRPr/>
            </a:pPr>
            <a:r>
              <a:rPr lang="ja-JP" altLang="en-US" sz="1900" dirty="0"/>
              <a:t>これまで、沢山言ってきましたが、私なりに重要なことは、この７点だと思います。</a:t>
            </a:r>
          </a:p>
          <a:p>
            <a:endParaRPr lang="en-US" altLang="ja-JP" sz="1900" dirty="0"/>
          </a:p>
          <a:p>
            <a:r>
              <a:rPr lang="ja-JP" altLang="en-US" sz="1900" dirty="0"/>
              <a:t>１．クラブの親睦融和を図る</a:t>
            </a:r>
          </a:p>
          <a:p>
            <a:r>
              <a:rPr lang="ja-JP" altLang="en-US" sz="1900" dirty="0"/>
              <a:t>２．会員を維持拡大し、多様性のある会員の入会を目指す</a:t>
            </a:r>
          </a:p>
          <a:p>
            <a:r>
              <a:rPr lang="ja-JP" altLang="en-US" sz="1900" dirty="0"/>
              <a:t>３．健康に留意して１年間を過ごす</a:t>
            </a:r>
          </a:p>
          <a:p>
            <a:r>
              <a:rPr lang="ja-JP" altLang="en-US" sz="1900" dirty="0"/>
              <a:t>４．</a:t>
            </a:r>
            <a:r>
              <a:rPr lang="en-US" altLang="ja-JP" sz="1900" dirty="0"/>
              <a:t>RI</a:t>
            </a:r>
            <a:r>
              <a:rPr lang="ja-JP" altLang="en-US" sz="1900" dirty="0"/>
              <a:t>や地区の情報をクラブに伝える</a:t>
            </a:r>
          </a:p>
          <a:p>
            <a:r>
              <a:rPr lang="ja-JP" altLang="en-US" sz="1900" dirty="0"/>
              <a:t>５．クラブや地区の行事を継続・協力し、成功させる</a:t>
            </a:r>
          </a:p>
          <a:p>
            <a:r>
              <a:rPr lang="ja-JP" altLang="en-US" sz="1900" dirty="0"/>
              <a:t>６．目標を立てて、実践する</a:t>
            </a:r>
          </a:p>
          <a:p>
            <a:r>
              <a:rPr lang="ja-JP" altLang="en-US" sz="1900" dirty="0"/>
              <a:t>７．自分自身がロータリーを楽しむ</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22</a:t>
            </a:fld>
            <a:endParaRPr kumimoji="1" lang="ja-JP" altLang="en-US"/>
          </a:p>
        </p:txBody>
      </p:sp>
    </p:spTree>
    <p:extLst>
      <p:ext uri="{BB962C8B-B14F-4D97-AF65-F5344CB8AC3E}">
        <p14:creationId xmlns:p14="http://schemas.microsoft.com/office/powerpoint/2010/main" val="40800233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2100" dirty="0"/>
              <a:t>それでは、皆様の会長年度が有意義になりますよう祈念して、私の講話を終わらせていただきます。ご清聴、有難うございました</a:t>
            </a:r>
            <a:r>
              <a:rPr kumimoji="1" lang="ja-JP" altLang="en-US" dirty="0"/>
              <a:t>。</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23</a:t>
            </a:fld>
            <a:endParaRPr kumimoji="1" lang="ja-JP" altLang="en-US"/>
          </a:p>
        </p:txBody>
      </p:sp>
    </p:spTree>
    <p:extLst>
      <p:ext uri="{BB962C8B-B14F-4D97-AF65-F5344CB8AC3E}">
        <p14:creationId xmlns:p14="http://schemas.microsoft.com/office/powerpoint/2010/main" val="3492942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r>
              <a:rPr lang="ja-JP" altLang="en-US" sz="2100" dirty="0"/>
              <a:t>マイロータリーのラーニングセンターには、クラブ会長の為のコースが、沢山ありますので、ぜひ覗いて見てください。</a:t>
            </a:r>
            <a:endParaRPr lang="en-US" altLang="ja-JP" sz="2100" dirty="0"/>
          </a:p>
          <a:p>
            <a:r>
              <a:rPr lang="ja-JP" altLang="en-US" sz="2100" dirty="0"/>
              <a:t>特に、「クラブ会長の基本」と「クラブ会長（中級）」は、ぜひ修了してください</a:t>
            </a:r>
            <a:r>
              <a:rPr kumimoji="1" lang="ja-JP" altLang="en-US" dirty="0"/>
              <a:t>。</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3</a:t>
            </a:fld>
            <a:endParaRPr kumimoji="1" lang="ja-JP" altLang="en-US"/>
          </a:p>
        </p:txBody>
      </p:sp>
    </p:spTree>
    <p:extLst>
      <p:ext uri="{BB962C8B-B14F-4D97-AF65-F5344CB8AC3E}">
        <p14:creationId xmlns:p14="http://schemas.microsoft.com/office/powerpoint/2010/main" val="3400799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仲間と一緒に学ぶ</a:t>
            </a:r>
            <a:endParaRPr lang="en-US" altLang="ja-JP" sz="1900" dirty="0"/>
          </a:p>
          <a:p>
            <a:r>
              <a:rPr lang="ja-JP" altLang="en-US" sz="1900" dirty="0"/>
              <a:t>会長エレクト・ラーニングセミナーに出席する</a:t>
            </a:r>
          </a:p>
          <a:p>
            <a:r>
              <a:rPr lang="ja-JP" altLang="en-US" sz="1900" dirty="0"/>
              <a:t>クラブリーダーシップ・ラーニングセミナーに出席する</a:t>
            </a:r>
          </a:p>
          <a:p>
            <a:r>
              <a:rPr lang="ja-JP" altLang="en-US" sz="1900" dirty="0"/>
              <a:t>地区クラブ活性化ワークショップに参加する</a:t>
            </a:r>
          </a:p>
          <a:p>
            <a:endParaRPr kumimoji="1" lang="ja-JP" altLang="en-US"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4</a:t>
            </a:fld>
            <a:endParaRPr kumimoji="1" lang="ja-JP" altLang="en-US"/>
          </a:p>
        </p:txBody>
      </p:sp>
    </p:spTree>
    <p:extLst>
      <p:ext uri="{BB962C8B-B14F-4D97-AF65-F5344CB8AC3E}">
        <p14:creationId xmlns:p14="http://schemas.microsoft.com/office/powerpoint/2010/main" val="4030332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活動しながら学ぶ</a:t>
            </a:r>
            <a:endParaRPr lang="en-US" altLang="ja-JP" sz="1900" dirty="0"/>
          </a:p>
          <a:p>
            <a:r>
              <a:rPr lang="ja-JP" altLang="en-US" sz="1900" dirty="0"/>
              <a:t>現会長の仕事を観察する　</a:t>
            </a:r>
          </a:p>
          <a:p>
            <a:r>
              <a:rPr lang="en-US" altLang="ja-JP" sz="1900" dirty="0"/>
              <a:t>•</a:t>
            </a:r>
            <a:r>
              <a:rPr lang="ja-JP" altLang="en-US" sz="1900" dirty="0"/>
              <a:t>ガバナー補佐と会う	</a:t>
            </a:r>
          </a:p>
          <a:p>
            <a:r>
              <a:rPr lang="en-US" altLang="ja-JP" sz="1900" dirty="0"/>
              <a:t>• </a:t>
            </a:r>
            <a:r>
              <a:rPr lang="ja-JP" altLang="en-US" sz="1900" dirty="0"/>
              <a:t>近隣クラブの会長エレクトや 会長と会う</a:t>
            </a:r>
          </a:p>
          <a:p>
            <a:r>
              <a:rPr lang="en-US" altLang="ja-JP" sz="1900" dirty="0"/>
              <a:t>• </a:t>
            </a:r>
            <a:r>
              <a:rPr lang="ja-JP" altLang="en-US" sz="1900" dirty="0"/>
              <a:t>クラブ協議会を企画・実施する</a:t>
            </a:r>
          </a:p>
          <a:p>
            <a:endParaRPr kumimoji="1" lang="ja-JP" altLang="en-US"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5</a:t>
            </a:fld>
            <a:endParaRPr kumimoji="1" lang="ja-JP" altLang="en-US"/>
          </a:p>
        </p:txBody>
      </p:sp>
    </p:spTree>
    <p:extLst>
      <p:ext uri="{BB962C8B-B14F-4D97-AF65-F5344CB8AC3E}">
        <p14:creationId xmlns:p14="http://schemas.microsoft.com/office/powerpoint/2010/main" val="3455563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900" dirty="0"/>
              <a:t>上記のプロセスを通じて学んだことを定期的に復習し、実行状況を確認しましょう。</a:t>
            </a:r>
          </a:p>
          <a:p>
            <a:r>
              <a:rPr lang="ja-JP" altLang="en-US" sz="1900" dirty="0"/>
              <a:t>就任後も、ほかの人からのアドバイスや意見に耳を傾けることで学びつづけましょう。</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6</a:t>
            </a:fld>
            <a:endParaRPr kumimoji="1" lang="ja-JP" altLang="en-US"/>
          </a:p>
        </p:txBody>
      </p:sp>
    </p:spTree>
    <p:extLst>
      <p:ext uri="{BB962C8B-B14F-4D97-AF65-F5344CB8AC3E}">
        <p14:creationId xmlns:p14="http://schemas.microsoft.com/office/powerpoint/2010/main" val="540089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576" y="4748162"/>
            <a:ext cx="5595865" cy="4623123"/>
          </a:xfrm>
        </p:spPr>
        <p:txBody>
          <a:bodyPr/>
          <a:lstStyle/>
          <a:p>
            <a:r>
              <a:rPr lang="ja-JP" altLang="en-US" sz="1800" dirty="0"/>
              <a:t>それでは、クラブ会長の職務を見てみましょう。</a:t>
            </a:r>
            <a:endParaRPr lang="en-US" altLang="ja-JP" sz="1800" dirty="0"/>
          </a:p>
          <a:p>
            <a:r>
              <a:rPr lang="ja-JP" altLang="en-US" sz="1800" dirty="0"/>
              <a:t>どのクラブでも、会長の責務はクラブの効果的な運営をサポートすることです。具体的な責務は以下の通りです。</a:t>
            </a:r>
          </a:p>
          <a:p>
            <a:endParaRPr lang="en-US" altLang="ja-JP" sz="1800" dirty="0"/>
          </a:p>
          <a:p>
            <a:r>
              <a:rPr lang="ja-JP" altLang="en-US" sz="1800" dirty="0"/>
              <a:t>クラブの運営</a:t>
            </a:r>
          </a:p>
          <a:p>
            <a:r>
              <a:rPr lang="ja-JP" altLang="en-US" sz="1800" dirty="0"/>
              <a:t>クラブ財務の監督</a:t>
            </a:r>
          </a:p>
          <a:p>
            <a:r>
              <a:rPr lang="ja-JP" altLang="en-US" sz="1800" dirty="0"/>
              <a:t>入会と会員の積極的参加の促進</a:t>
            </a:r>
          </a:p>
          <a:p>
            <a:r>
              <a:rPr lang="ja-JP" altLang="en-US" sz="1800" dirty="0"/>
              <a:t>奉仕活動でのリーダーシップ</a:t>
            </a:r>
          </a:p>
          <a:p>
            <a:r>
              <a:rPr lang="ja-JP" altLang="en-US" sz="1800" dirty="0"/>
              <a:t>クラブの公共イメージ戦略の立案／更新</a:t>
            </a:r>
          </a:p>
          <a:p>
            <a:r>
              <a:rPr lang="ja-JP" altLang="en-US" sz="1800" dirty="0"/>
              <a:t>ロータリー財団の補助金とプログラムへの参加と推進 </a:t>
            </a:r>
            <a:endParaRPr lang="en-US" altLang="ja-JP" sz="1800" dirty="0"/>
          </a:p>
          <a:p>
            <a:r>
              <a:rPr lang="ja-JP" altLang="en-US" sz="1800" dirty="0"/>
              <a:t>    これらは、クラブ会長一人で行うものでは有りません。幹事、そして各委員長と、手を取り合って実施することが重要です。それでは、具体的に見てみましょう</a:t>
            </a:r>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7</a:t>
            </a:fld>
            <a:endParaRPr kumimoji="1" lang="ja-JP" altLang="en-US"/>
          </a:p>
        </p:txBody>
      </p:sp>
    </p:spTree>
    <p:extLst>
      <p:ext uri="{BB962C8B-B14F-4D97-AF65-F5344CB8AC3E}">
        <p14:creationId xmlns:p14="http://schemas.microsoft.com/office/powerpoint/2010/main" val="3031516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577" y="4748162"/>
            <a:ext cx="5388610" cy="4623123"/>
          </a:xfrm>
        </p:spPr>
        <p:txBody>
          <a:bodyPr/>
          <a:lstStyle/>
          <a:p>
            <a:r>
              <a:rPr lang="ja-JP" altLang="en-US" sz="1900" dirty="0"/>
              <a:t>クラブの運営　</a:t>
            </a:r>
            <a:r>
              <a:rPr lang="en-US" altLang="ja-JP" sz="1900" dirty="0"/>
              <a:t>Ⅰ</a:t>
            </a:r>
          </a:p>
          <a:p>
            <a:r>
              <a:rPr lang="ja-JP" altLang="en-US" sz="1900" dirty="0"/>
              <a:t>　クラブ例会を統括し、例会が適切に計画され、定刻に行われるように確認する。</a:t>
            </a:r>
          </a:p>
          <a:p>
            <a:r>
              <a:rPr lang="ja-JP" altLang="en-US" sz="1900" dirty="0"/>
              <a:t>　毎月の理事会を計画、進行する。クラブに衛星クラブがある場合は、その理事会との定期的な会合を調整し、継続性と成功を促進する。</a:t>
            </a:r>
          </a:p>
          <a:p>
            <a:r>
              <a:rPr lang="ja-JP" altLang="en-US" sz="1900" dirty="0"/>
              <a:t>　次年度におけるクラブ役員と理事会の選挙を監督する。</a:t>
            </a:r>
          </a:p>
          <a:p>
            <a:r>
              <a:rPr lang="ja-JP" altLang="en-US" sz="1900" dirty="0"/>
              <a:t>　クラブ委員会の委員長を任命し、</a:t>
            </a:r>
            <a:r>
              <a:rPr lang="en-US" altLang="ja-JP" sz="1900" dirty="0"/>
              <a:t>My ROTARY</a:t>
            </a:r>
            <a:r>
              <a:rPr lang="ja-JP" altLang="en-US" sz="1900" dirty="0"/>
              <a:t>を通じてロータリーに報告されるよう確認する。</a:t>
            </a:r>
          </a:p>
          <a:p>
            <a:r>
              <a:rPr lang="ja-JP" altLang="en-US" sz="1900" dirty="0"/>
              <a:t>　各クラブ委員会が明確な目標を定めていることを確認する。</a:t>
            </a:r>
          </a:p>
          <a:p>
            <a:endParaRPr kumimoji="1" lang="ja-JP" altLang="en-US"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8</a:t>
            </a:fld>
            <a:endParaRPr kumimoji="1" lang="ja-JP" altLang="en-US"/>
          </a:p>
        </p:txBody>
      </p:sp>
    </p:spTree>
    <p:extLst>
      <p:ext uri="{BB962C8B-B14F-4D97-AF65-F5344CB8AC3E}">
        <p14:creationId xmlns:p14="http://schemas.microsoft.com/office/powerpoint/2010/main" val="1864709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3577" y="4748162"/>
            <a:ext cx="5544051" cy="4416124"/>
          </a:xfrm>
        </p:spPr>
        <p:txBody>
          <a:bodyPr/>
          <a:lstStyle/>
          <a:p>
            <a:pPr defTabSz="948652"/>
            <a:r>
              <a:rPr lang="ja-JP" altLang="en-US" sz="2100" dirty="0"/>
              <a:t>クラブの運営　２</a:t>
            </a:r>
            <a:endParaRPr lang="en-US" altLang="ja-JP" sz="2100" dirty="0"/>
          </a:p>
          <a:p>
            <a:r>
              <a:rPr lang="ja-JP" altLang="en-US" sz="2100" dirty="0"/>
              <a:t> 　地区大会が開催される場合、それに参加する。</a:t>
            </a:r>
          </a:p>
          <a:p>
            <a:r>
              <a:rPr lang="ja-JP" altLang="en-US" sz="2100" dirty="0"/>
              <a:t>　ガバナーおよびガバナー補佐と協力して、クラブや地区の業務に取り組む。</a:t>
            </a:r>
          </a:p>
          <a:p>
            <a:r>
              <a:rPr lang="ja-JP" altLang="en-US" sz="2100" dirty="0"/>
              <a:t>　クラブのラーニング・ファシリテーターと協力し、クラブ会員向けのラーニング戦略を実施する。　</a:t>
            </a:r>
          </a:p>
          <a:p>
            <a:r>
              <a:rPr lang="ja-JP" altLang="en-US" sz="2100" dirty="0"/>
              <a:t>　ガバナーと国際ロータリーからの重要な情報をクラブ会員に伝える。</a:t>
            </a:r>
          </a:p>
          <a:p>
            <a:r>
              <a:rPr lang="ja-JP" altLang="en-US" sz="2100" dirty="0"/>
              <a:t>　クラブの傾向を評価し、ロータリークラブ・セントラルで目標を設定する（特に優先目標として指定されたものに重点を置く）。</a:t>
            </a:r>
          </a:p>
          <a:p>
            <a:endParaRPr kumimoji="1" lang="ja-JP" altLang="en-US" dirty="0"/>
          </a:p>
        </p:txBody>
      </p:sp>
      <p:sp>
        <p:nvSpPr>
          <p:cNvPr id="4" name="スライド番号プレースホルダー 3"/>
          <p:cNvSpPr>
            <a:spLocks noGrp="1"/>
          </p:cNvSpPr>
          <p:nvPr>
            <p:ph type="sldNum" sz="quarter" idx="5"/>
          </p:nvPr>
        </p:nvSpPr>
        <p:spPr/>
        <p:txBody>
          <a:bodyPr/>
          <a:lstStyle/>
          <a:p>
            <a:fld id="{C58B712B-AB18-4EB9-8889-47FD600DCF93}" type="slidenum">
              <a:rPr kumimoji="1" lang="ja-JP" altLang="en-US" smtClean="0"/>
              <a:t>9</a:t>
            </a:fld>
            <a:endParaRPr kumimoji="1" lang="ja-JP" altLang="en-US"/>
          </a:p>
        </p:txBody>
      </p:sp>
    </p:spTree>
    <p:extLst>
      <p:ext uri="{BB962C8B-B14F-4D97-AF65-F5344CB8AC3E}">
        <p14:creationId xmlns:p14="http://schemas.microsoft.com/office/powerpoint/2010/main" val="169288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A3B93FE-9704-441B-8DC4-9C8434195F45}"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371D191-0692-40FF-9147-ABC027E7289D}"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05A722-61EA-4930-A8FC-F4A8C1672DB9}"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B19AB50-A2B6-4737-91F9-99152FBD50AC}"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29004C6-74F0-4595-8D51-5D288E8AE729}"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EBF7B5F-F9D5-4D16-A631-BBB2BE7B62E5}"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4CE675D-27BE-4F3E-8B0F-20B41240E066}"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76A3C9-102A-4096-B441-DC0A3056478D}"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D38E107-A46C-4804-A3CA-DB7A86153D79}"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03245B5-AEF2-4127-8488-28DE5F862929}" type="datetime1">
              <a:rPr lang="en-US" altLang="ja-JP" smtClean="0"/>
              <a:t>5/3/2026</a:t>
            </a:fld>
            <a:endParaRPr lang="en-US" dirty="0"/>
          </a:p>
        </p:txBody>
      </p:sp>
      <p:sp>
        <p:nvSpPr>
          <p:cNvPr id="5" name="Footer Placeholder 4"/>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D102B76-6738-4DAE-9371-6F0D54DD0B5D}" type="datetime1">
              <a:rPr lang="en-US" altLang="ja-JP" smtClean="0"/>
              <a:t>5/3/2026</a:t>
            </a:fld>
            <a:endParaRPr lang="en-US" dirty="0"/>
          </a:p>
        </p:txBody>
      </p:sp>
      <p:sp>
        <p:nvSpPr>
          <p:cNvPr id="6" name="Footer Placeholder 5"/>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430B0ED-6883-456A-9C1D-3CBA4279C836}" type="datetime1">
              <a:rPr lang="en-US" altLang="ja-JP" smtClean="0"/>
              <a:t>5/3/2026</a:t>
            </a:fld>
            <a:endParaRPr lang="en-US" dirty="0"/>
          </a:p>
        </p:txBody>
      </p:sp>
      <p:sp>
        <p:nvSpPr>
          <p:cNvPr id="8" name="Footer Placeholder 7"/>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221F72D-B866-45A3-A9F3-586FDA0A0ABF}" type="datetime1">
              <a:rPr lang="en-US" altLang="ja-JP" smtClean="0"/>
              <a:t>5/3/2026</a:t>
            </a:fld>
            <a:endParaRPr lang="en-US" dirty="0"/>
          </a:p>
        </p:txBody>
      </p:sp>
      <p:sp>
        <p:nvSpPr>
          <p:cNvPr id="4" name="Footer Placeholder 3"/>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B97957-7A86-4734-BE25-34164597B167}" type="datetime1">
              <a:rPr lang="en-US" altLang="ja-JP" smtClean="0"/>
              <a:t>5/3/2026</a:t>
            </a:fld>
            <a:endParaRPr lang="en-US" dirty="0"/>
          </a:p>
        </p:txBody>
      </p:sp>
      <p:sp>
        <p:nvSpPr>
          <p:cNvPr id="3" name="Footer Placeholder 2"/>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5AA11D-A31A-40EC-9F3B-2D8B496EB247}" type="datetime1">
              <a:rPr lang="en-US" altLang="ja-JP" smtClean="0"/>
              <a:t>5/3/2026</a:t>
            </a:fld>
            <a:endParaRPr lang="en-US" dirty="0"/>
          </a:p>
        </p:txBody>
      </p:sp>
      <p:sp>
        <p:nvSpPr>
          <p:cNvPr id="6" name="Footer Placeholder 5"/>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72A0FE-A149-432D-9E35-30AF0BA32892}" type="datetime1">
              <a:rPr lang="en-US" altLang="ja-JP" smtClean="0"/>
              <a:t>5/3/2026</a:t>
            </a:fld>
            <a:endParaRPr lang="en-US" dirty="0"/>
          </a:p>
        </p:txBody>
      </p:sp>
      <p:sp>
        <p:nvSpPr>
          <p:cNvPr id="6" name="Footer Placeholder 5"/>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BC145C-B013-4270-89C6-7C675382F1D3}" type="datetime1">
              <a:rPr lang="en-US" altLang="ja-JP" smtClean="0"/>
              <a:t>5/3/2026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5D1A1A11-0FF1-CB89-0261-8FCA6CA15267}"/>
              </a:ext>
            </a:extLst>
          </p:cNvPr>
          <p:cNvSpPr>
            <a:spLocks noGrp="1"/>
          </p:cNvSpPr>
          <p:nvPr>
            <p:ph type="subTitle" idx="1"/>
          </p:nvPr>
        </p:nvSpPr>
        <p:spPr>
          <a:xfrm>
            <a:off x="1507066" y="4279392"/>
            <a:ext cx="9959509" cy="2139696"/>
          </a:xfr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en-US" altLang="ja-JP"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2025-2026</a:t>
            </a:r>
            <a:r>
              <a:rPr kumimoji="1" lang="ja-JP" altLang="en-US"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年度国際ロータリー第</a:t>
            </a:r>
            <a:r>
              <a:rPr kumimoji="1" lang="en-US" altLang="ja-JP"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2540</a:t>
            </a:r>
            <a:r>
              <a:rPr kumimoji="1" lang="ja-JP" altLang="en-US"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地区</a:t>
            </a:r>
            <a:br>
              <a:rPr kumimoji="1" lang="en-US" altLang="ja-JP"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br>
            <a:r>
              <a:rPr kumimoji="1" lang="ja-JP" altLang="en-US"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会長エレクト ラーニングセミナー</a:t>
            </a:r>
            <a:endParaRPr kumimoji="1" lang="en-US" altLang="ja-JP" sz="3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地区研修委員長　佐藤　和志</a:t>
            </a:r>
          </a:p>
          <a:p>
            <a:endParaRPr kumimoji="1" lang="ja-JP" altLang="en-US" dirty="0"/>
          </a:p>
        </p:txBody>
      </p:sp>
      <p:sp>
        <p:nvSpPr>
          <p:cNvPr id="6" name="タイトル 5">
            <a:extLst>
              <a:ext uri="{FF2B5EF4-FFF2-40B4-BE49-F238E27FC236}">
                <a16:creationId xmlns:a16="http://schemas.microsoft.com/office/drawing/2014/main" id="{54E7ACFA-8E9D-3E5F-B3B7-CF927A3EC8E3}"/>
              </a:ext>
            </a:extLst>
          </p:cNvPr>
          <p:cNvSpPr txBox="1">
            <a:spLocks noGrp="1"/>
          </p:cNvSpPr>
          <p:nvPr>
            <p:ph type="ctrTitle"/>
          </p:nvPr>
        </p:nvSpPr>
        <p:spPr>
          <a:xfrm>
            <a:off x="1507067" y="1883837"/>
            <a:ext cx="6539653" cy="923330"/>
          </a:xfrm>
          <a:prstGeom prst="rect">
            <a:avLst/>
          </a:prstGeom>
          <a:noFill/>
        </p:spPr>
        <p:txBody>
          <a:bodyPr wrap="square">
            <a:spAutoFit/>
          </a:bodyPr>
          <a:lstStyle/>
          <a:p>
            <a:r>
              <a:rPr kumimoji="1" lang="ja-JP" altLang="en-US" dirty="0"/>
              <a:t>クラブ会長の役割</a:t>
            </a:r>
            <a:endParaRPr lang="ja-JP" altLang="en-US" dirty="0"/>
          </a:p>
        </p:txBody>
      </p:sp>
      <p:sp>
        <p:nvSpPr>
          <p:cNvPr id="2" name="フッター プレースホルダー 1">
            <a:extLst>
              <a:ext uri="{FF2B5EF4-FFF2-40B4-BE49-F238E27FC236}">
                <a16:creationId xmlns:a16="http://schemas.microsoft.com/office/drawing/2014/main" id="{8E55278D-4A54-28DD-3854-054BA3801DFA}"/>
              </a:ext>
            </a:extLst>
          </p:cNvPr>
          <p:cNvSpPr>
            <a:spLocks noGrp="1"/>
          </p:cNvSpPr>
          <p:nvPr>
            <p:ph type="ftr" sz="quarter" idx="11"/>
          </p:nvPr>
        </p:nvSpPr>
        <p:spPr/>
        <p:txBody>
          <a:bodyPr/>
          <a:lstStyle/>
          <a:p>
            <a:r>
              <a:rPr lang="en-US" altLang="ja-JP" dirty="0"/>
              <a:t>2025-26</a:t>
            </a:r>
            <a:r>
              <a:rPr lang="ja-JP" altLang="en-US" dirty="0"/>
              <a:t>年度　</a:t>
            </a:r>
            <a:r>
              <a:rPr lang="en-US" altLang="ja-JP" dirty="0"/>
              <a:t>RID2540</a:t>
            </a:r>
            <a:r>
              <a:rPr lang="ja-JP" altLang="en-US" dirty="0"/>
              <a:t>地区　会長エレクトラーニングセミナー</a:t>
            </a:r>
            <a:endParaRPr lang="en-US" dirty="0"/>
          </a:p>
        </p:txBody>
      </p:sp>
    </p:spTree>
    <p:extLst>
      <p:ext uri="{BB962C8B-B14F-4D97-AF65-F5344CB8AC3E}">
        <p14:creationId xmlns:p14="http://schemas.microsoft.com/office/powerpoint/2010/main" val="1888699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CC5384-3E6C-CD28-A8F0-1F15CD7B8168}"/>
              </a:ext>
            </a:extLst>
          </p:cNvPr>
          <p:cNvSpPr>
            <a:spLocks noGrp="1"/>
          </p:cNvSpPr>
          <p:nvPr>
            <p:ph type="title"/>
          </p:nvPr>
        </p:nvSpPr>
        <p:spPr>
          <a:xfrm>
            <a:off x="2293749" y="609600"/>
            <a:ext cx="6980252" cy="785247"/>
          </a:xfrm>
        </p:spPr>
        <p:txBody>
          <a:bodyPr/>
          <a:lstStyle/>
          <a:p>
            <a:r>
              <a:rPr lang="ja-JP" altLang="en-US" dirty="0"/>
              <a:t>クラブの運営 ３</a:t>
            </a:r>
            <a:endParaRPr kumimoji="1" lang="ja-JP" altLang="en-US" dirty="0"/>
          </a:p>
        </p:txBody>
      </p:sp>
      <p:sp>
        <p:nvSpPr>
          <p:cNvPr id="3" name="コンテンツ プレースホルダー 2">
            <a:extLst>
              <a:ext uri="{FF2B5EF4-FFF2-40B4-BE49-F238E27FC236}">
                <a16:creationId xmlns:a16="http://schemas.microsoft.com/office/drawing/2014/main" id="{427B5FBE-BF43-FE97-70F0-A211FEDD07A3}"/>
              </a:ext>
            </a:extLst>
          </p:cNvPr>
          <p:cNvSpPr>
            <a:spLocks noGrp="1"/>
          </p:cNvSpPr>
          <p:nvPr>
            <p:ph idx="1"/>
          </p:nvPr>
        </p:nvSpPr>
        <p:spPr>
          <a:xfrm>
            <a:off x="677333" y="1239865"/>
            <a:ext cx="10155981" cy="4801498"/>
          </a:xfrm>
        </p:spPr>
        <p:txBody>
          <a:bodyPr/>
          <a:lstStyle/>
          <a:p>
            <a:pPr lvl="0"/>
            <a:endParaRPr lang="ja-JP" altLang="ja-JP" sz="2400" dirty="0"/>
          </a:p>
          <a:p>
            <a:pPr lvl="0">
              <a:lnSpc>
                <a:spcPct val="150000"/>
              </a:lnSpc>
            </a:pPr>
            <a:r>
              <a:rPr lang="ja-JP" altLang="ja-JP" sz="2800" dirty="0">
                <a:solidFill>
                  <a:srgbClr val="002060"/>
                </a:solidFill>
              </a:rPr>
              <a:t>任期終了前に、クラブの年次報告書をクラブに提出する</a:t>
            </a:r>
            <a:r>
              <a:rPr lang="ja-JP" altLang="ja-JP" sz="2800" dirty="0"/>
              <a:t>。</a:t>
            </a:r>
          </a:p>
          <a:p>
            <a:pPr lvl="0">
              <a:lnSpc>
                <a:spcPct val="150000"/>
              </a:lnSpc>
            </a:pPr>
            <a:r>
              <a:rPr lang="ja-JP" altLang="ja-JP" sz="2800" dirty="0"/>
              <a:t>会長エレクトと協力し、継続性と成功を促進する。</a:t>
            </a:r>
          </a:p>
          <a:p>
            <a:pPr lvl="0">
              <a:lnSpc>
                <a:spcPct val="150000"/>
              </a:lnSpc>
            </a:pPr>
            <a:r>
              <a:rPr lang="ja-JP" altLang="ja-JP" sz="2800" dirty="0">
                <a:solidFill>
                  <a:srgbClr val="002060"/>
                </a:solidFill>
              </a:rPr>
              <a:t>現年度と次年度の理事会の合同会合を手配する</a:t>
            </a:r>
            <a:r>
              <a:rPr lang="ja-JP" altLang="ja-JP" sz="2800" dirty="0"/>
              <a:t>。</a:t>
            </a:r>
          </a:p>
          <a:p>
            <a:pPr marL="0" indent="0">
              <a:buNone/>
            </a:pPr>
            <a:endParaRPr kumimoji="1" lang="ja-JP" altLang="en-US" dirty="0"/>
          </a:p>
        </p:txBody>
      </p:sp>
      <p:sp>
        <p:nvSpPr>
          <p:cNvPr id="4" name="フッター プレースホルダー 3">
            <a:extLst>
              <a:ext uri="{FF2B5EF4-FFF2-40B4-BE49-F238E27FC236}">
                <a16:creationId xmlns:a16="http://schemas.microsoft.com/office/drawing/2014/main" id="{5A5D07E4-AD9F-7968-6CFC-C508FC22D9B3}"/>
              </a:ext>
            </a:extLst>
          </p:cNvPr>
          <p:cNvSpPr>
            <a:spLocks noGrp="1"/>
          </p:cNvSpPr>
          <p:nvPr>
            <p:ph type="ftr" sz="quarter" idx="11"/>
          </p:nvPr>
        </p:nvSpPr>
        <p:spPr/>
        <p:txBody>
          <a:bodyPr/>
          <a:lstStyle/>
          <a:p>
            <a:r>
              <a:rPr lang="en-US" altLang="ja-JP" dirty="0"/>
              <a:t>2025-26</a:t>
            </a:r>
            <a:r>
              <a:rPr lang="ja-JP" altLang="en-US" dirty="0"/>
              <a:t>年度　</a:t>
            </a:r>
            <a:r>
              <a:rPr lang="en-US" altLang="ja-JP" dirty="0"/>
              <a:t>RID2540</a:t>
            </a:r>
            <a:r>
              <a:rPr lang="ja-JP" altLang="en-US" dirty="0"/>
              <a:t>地区　会長エレクトラーニングセミナー</a:t>
            </a:r>
            <a:endParaRPr lang="en-US" dirty="0"/>
          </a:p>
        </p:txBody>
      </p:sp>
    </p:spTree>
    <p:extLst>
      <p:ext uri="{BB962C8B-B14F-4D97-AF65-F5344CB8AC3E}">
        <p14:creationId xmlns:p14="http://schemas.microsoft.com/office/powerpoint/2010/main" val="393055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7896CD-D239-195B-3803-D9CBAD4DA518}"/>
              </a:ext>
            </a:extLst>
          </p:cNvPr>
          <p:cNvSpPr>
            <a:spLocks noGrp="1"/>
          </p:cNvSpPr>
          <p:nvPr>
            <p:ph type="title"/>
          </p:nvPr>
        </p:nvSpPr>
        <p:spPr>
          <a:xfrm>
            <a:off x="2107768" y="609600"/>
            <a:ext cx="7166233" cy="862739"/>
          </a:xfrm>
        </p:spPr>
        <p:txBody>
          <a:bodyPr>
            <a:noAutofit/>
          </a:bodyPr>
          <a:lstStyle/>
          <a:p>
            <a:r>
              <a:rPr lang="ja-JP" altLang="ja-JP" sz="4000" b="1" dirty="0">
                <a:solidFill>
                  <a:srgbClr val="006600"/>
                </a:solidFill>
              </a:rPr>
              <a:t>クラブ財務の監督</a:t>
            </a:r>
            <a:br>
              <a:rPr lang="ja-JP" altLang="ja-JP" sz="4000" b="1" dirty="0"/>
            </a:br>
            <a:endParaRPr kumimoji="1" lang="ja-JP" altLang="en-US" sz="4000" dirty="0"/>
          </a:p>
        </p:txBody>
      </p:sp>
      <p:sp>
        <p:nvSpPr>
          <p:cNvPr id="3" name="コンテンツ プレースホルダー 2">
            <a:extLst>
              <a:ext uri="{FF2B5EF4-FFF2-40B4-BE49-F238E27FC236}">
                <a16:creationId xmlns:a16="http://schemas.microsoft.com/office/drawing/2014/main" id="{39988008-9EA4-604B-E104-B2CEFAA5C953}"/>
              </a:ext>
            </a:extLst>
          </p:cNvPr>
          <p:cNvSpPr>
            <a:spLocks noGrp="1"/>
          </p:cNvSpPr>
          <p:nvPr>
            <p:ph idx="1"/>
          </p:nvPr>
        </p:nvSpPr>
        <p:spPr>
          <a:xfrm>
            <a:off x="677334" y="1704814"/>
            <a:ext cx="8596668" cy="4336548"/>
          </a:xfrm>
        </p:spPr>
        <p:txBody>
          <a:bodyPr/>
          <a:lstStyle/>
          <a:p>
            <a:pPr lvl="0"/>
            <a:r>
              <a:rPr lang="ja-JP" altLang="ja-JP" sz="2400" dirty="0"/>
              <a:t>クラブの予算作成を監督し、適切な会計慣行に従うようにする（年次財務検査など）。</a:t>
            </a:r>
            <a:endParaRPr lang="en-US" altLang="ja-JP" sz="2400" dirty="0"/>
          </a:p>
          <a:p>
            <a:pPr marL="0" lvl="0" indent="0">
              <a:buNone/>
            </a:pPr>
            <a:endParaRPr lang="ja-JP" altLang="ja-JP" sz="2400" dirty="0"/>
          </a:p>
          <a:p>
            <a:pPr lvl="0"/>
            <a:r>
              <a:rPr lang="ja-JP" altLang="ja-JP" sz="2400" dirty="0">
                <a:solidFill>
                  <a:srgbClr val="002060"/>
                </a:solidFill>
              </a:rPr>
              <a:t>クラブの財務管理を監督し、国際ロータリーからの</a:t>
            </a:r>
            <a:r>
              <a:rPr lang="ja-JP" altLang="en-US" sz="2400" dirty="0">
                <a:solidFill>
                  <a:srgbClr val="002060"/>
                </a:solidFill>
              </a:rPr>
              <a:t>クラブ</a:t>
            </a:r>
            <a:r>
              <a:rPr lang="ja-JP" altLang="ja-JP" sz="2400" dirty="0">
                <a:solidFill>
                  <a:srgbClr val="002060"/>
                </a:solidFill>
              </a:rPr>
              <a:t>請求書が遅延なく支払われるようにする。</a:t>
            </a:r>
            <a:endParaRPr lang="en-US" altLang="ja-JP" sz="2400" dirty="0">
              <a:solidFill>
                <a:srgbClr val="002060"/>
              </a:solidFill>
            </a:endParaRPr>
          </a:p>
          <a:p>
            <a:pPr marL="0" lvl="0" indent="0">
              <a:buNone/>
            </a:pPr>
            <a:endParaRPr lang="ja-JP" altLang="ja-JP" sz="2400" dirty="0"/>
          </a:p>
          <a:p>
            <a:pPr lvl="0"/>
            <a:r>
              <a:rPr lang="ja-JP" altLang="ja-JP" sz="2400" dirty="0"/>
              <a:t>クラブの活動にかかわるリスクを最小限に抑える。</a:t>
            </a:r>
          </a:p>
          <a:p>
            <a:endParaRPr kumimoji="1" lang="ja-JP" altLang="en-US" dirty="0"/>
          </a:p>
        </p:txBody>
      </p:sp>
      <p:sp>
        <p:nvSpPr>
          <p:cNvPr id="4" name="フッター プレースホルダー 3">
            <a:extLst>
              <a:ext uri="{FF2B5EF4-FFF2-40B4-BE49-F238E27FC236}">
                <a16:creationId xmlns:a16="http://schemas.microsoft.com/office/drawing/2014/main" id="{88C6DF90-8A13-096B-43A1-3B5EF53BF027}"/>
              </a:ext>
            </a:extLst>
          </p:cNvPr>
          <p:cNvSpPr>
            <a:spLocks noGrp="1"/>
          </p:cNvSpPr>
          <p:nvPr>
            <p:ph type="ftr" sz="quarter" idx="11"/>
          </p:nvPr>
        </p:nvSpPr>
        <p:spPr/>
        <p:txBody>
          <a:bodyPr/>
          <a:lstStyle/>
          <a:p>
            <a:r>
              <a:rPr lang="en-US" altLang="ja-JP" dirty="0"/>
              <a:t>2025-26</a:t>
            </a:r>
            <a:r>
              <a:rPr lang="ja-JP" altLang="en-US" dirty="0"/>
              <a:t>年度　</a:t>
            </a:r>
            <a:r>
              <a:rPr lang="en-US" altLang="ja-JP" dirty="0"/>
              <a:t>RID2540</a:t>
            </a:r>
            <a:r>
              <a:rPr lang="ja-JP" altLang="en-US" dirty="0"/>
              <a:t>地区　会長エレクトラーニングセミナー</a:t>
            </a:r>
            <a:endParaRPr lang="en-US" dirty="0"/>
          </a:p>
        </p:txBody>
      </p:sp>
    </p:spTree>
    <p:extLst>
      <p:ext uri="{BB962C8B-B14F-4D97-AF65-F5344CB8AC3E}">
        <p14:creationId xmlns:p14="http://schemas.microsoft.com/office/powerpoint/2010/main" val="3292015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837E35-88FD-C0AF-57AA-7E7DDA937FF9}"/>
              </a:ext>
            </a:extLst>
          </p:cNvPr>
          <p:cNvSpPr>
            <a:spLocks noGrp="1"/>
          </p:cNvSpPr>
          <p:nvPr>
            <p:ph type="title"/>
          </p:nvPr>
        </p:nvSpPr>
        <p:spPr>
          <a:xfrm>
            <a:off x="1642820" y="609600"/>
            <a:ext cx="7631182" cy="1320800"/>
          </a:xfrm>
        </p:spPr>
        <p:txBody>
          <a:bodyPr/>
          <a:lstStyle/>
          <a:p>
            <a:r>
              <a:rPr lang="ja-JP" altLang="ja-JP" b="1" dirty="0">
                <a:solidFill>
                  <a:srgbClr val="006666"/>
                </a:solidFill>
              </a:rPr>
              <a:t>入会と会員の積極的参加の促進</a:t>
            </a:r>
            <a:br>
              <a:rPr lang="ja-JP" altLang="ja-JP" b="1" dirty="0"/>
            </a:br>
            <a:endParaRPr kumimoji="1" lang="ja-JP" altLang="en-US" dirty="0"/>
          </a:p>
        </p:txBody>
      </p:sp>
      <p:sp>
        <p:nvSpPr>
          <p:cNvPr id="3" name="コンテンツ プレースホルダー 2">
            <a:extLst>
              <a:ext uri="{FF2B5EF4-FFF2-40B4-BE49-F238E27FC236}">
                <a16:creationId xmlns:a16="http://schemas.microsoft.com/office/drawing/2014/main" id="{D0B09507-3B16-6D52-637B-FD06CE314033}"/>
              </a:ext>
            </a:extLst>
          </p:cNvPr>
          <p:cNvSpPr>
            <a:spLocks noGrp="1"/>
          </p:cNvSpPr>
          <p:nvPr>
            <p:ph idx="1"/>
          </p:nvPr>
        </p:nvSpPr>
        <p:spPr>
          <a:xfrm>
            <a:off x="677333" y="1735810"/>
            <a:ext cx="9871847" cy="4512590"/>
          </a:xfrm>
        </p:spPr>
        <p:txBody>
          <a:bodyPr>
            <a:normAutofit fontScale="70000" lnSpcReduction="20000"/>
          </a:bodyPr>
          <a:lstStyle/>
          <a:p>
            <a:pPr lvl="0"/>
            <a:r>
              <a:rPr lang="ja-JP" altLang="ja-JP" sz="4500" b="1" dirty="0"/>
              <a:t>会員増強委員会と協力して、</a:t>
            </a:r>
            <a:r>
              <a:rPr lang="ja-JP" altLang="en-US" sz="4500" b="1" dirty="0"/>
              <a:t>会員の維持拡大を図る</a:t>
            </a:r>
            <a:endParaRPr lang="en-US" altLang="ja-JP" sz="4500" b="1" dirty="0"/>
          </a:p>
          <a:p>
            <a:pPr lvl="0">
              <a:lnSpc>
                <a:spcPct val="170000"/>
              </a:lnSpc>
            </a:pPr>
            <a:r>
              <a:rPr lang="ja-JP" altLang="en-US" sz="2400" dirty="0"/>
              <a:t>　</a:t>
            </a:r>
            <a:r>
              <a:rPr lang="ja-JP" altLang="en-US" sz="2900" dirty="0"/>
              <a:t>・</a:t>
            </a:r>
            <a:r>
              <a:rPr lang="ja-JP" altLang="en-US" sz="3100" dirty="0"/>
              <a:t>入会候補者のリストアップ、具体的アプローチ、詰めの説得などを　チェックする。</a:t>
            </a:r>
            <a:endParaRPr lang="en-US" altLang="ja-JP" sz="3100" dirty="0"/>
          </a:p>
          <a:p>
            <a:pPr lvl="0">
              <a:lnSpc>
                <a:spcPct val="120000"/>
              </a:lnSpc>
            </a:pPr>
            <a:r>
              <a:rPr lang="ja-JP" altLang="en-US" sz="3100" dirty="0"/>
              <a:t>　・新会員がスムーズに馴染めるよう、環境づくりに留意する</a:t>
            </a:r>
            <a:endParaRPr lang="en-US" altLang="ja-JP" sz="3100" dirty="0"/>
          </a:p>
          <a:p>
            <a:pPr marL="0" lvl="0" indent="0">
              <a:buNone/>
            </a:pPr>
            <a:endParaRPr lang="en-US" altLang="ja-JP" sz="2400" dirty="0"/>
          </a:p>
          <a:p>
            <a:pPr lvl="0">
              <a:lnSpc>
                <a:spcPct val="150000"/>
              </a:lnSpc>
            </a:pPr>
            <a:r>
              <a:rPr lang="ja-JP" altLang="ja-JP" sz="4000" b="1" dirty="0">
                <a:solidFill>
                  <a:srgbClr val="002060"/>
                </a:solidFill>
              </a:rPr>
              <a:t>地域社会の多様性を反映したクラブとなるよう努める。</a:t>
            </a:r>
            <a:endParaRPr lang="ja-JP" altLang="ja-JP" sz="4000" dirty="0">
              <a:solidFill>
                <a:srgbClr val="002060"/>
              </a:solidFill>
            </a:endParaRPr>
          </a:p>
          <a:p>
            <a:pPr marL="0" indent="0">
              <a:lnSpc>
                <a:spcPct val="170000"/>
              </a:lnSpc>
              <a:buNone/>
            </a:pPr>
            <a:r>
              <a:rPr lang="ja-JP" altLang="en-US" sz="2400" dirty="0"/>
              <a:t>　</a:t>
            </a:r>
            <a:r>
              <a:rPr lang="ja-JP" altLang="en-US" sz="3100" dirty="0"/>
              <a:t>　・</a:t>
            </a:r>
            <a:r>
              <a:rPr kumimoji="1" lang="ja-JP" altLang="en-US" sz="3100" dirty="0"/>
              <a:t>職業分類の空欄を埋める</a:t>
            </a:r>
            <a:endParaRPr kumimoji="1" lang="en-US" altLang="ja-JP" sz="3100" dirty="0"/>
          </a:p>
          <a:p>
            <a:pPr marL="0" indent="0">
              <a:lnSpc>
                <a:spcPct val="170000"/>
              </a:lnSpc>
              <a:buNone/>
            </a:pPr>
            <a:r>
              <a:rPr lang="ja-JP" altLang="en-US" sz="3100" dirty="0"/>
              <a:t>　　・若い世代や女性会員の取り込み</a:t>
            </a:r>
            <a:endParaRPr kumimoji="1" lang="en-US" altLang="ja-JP" sz="3100" dirty="0"/>
          </a:p>
          <a:p>
            <a:pPr marL="0" indent="0">
              <a:buNone/>
            </a:pPr>
            <a:endParaRPr kumimoji="1" lang="ja-JP" altLang="en-US" dirty="0"/>
          </a:p>
        </p:txBody>
      </p:sp>
      <p:sp>
        <p:nvSpPr>
          <p:cNvPr id="4" name="フッター プレースホルダー 3">
            <a:extLst>
              <a:ext uri="{FF2B5EF4-FFF2-40B4-BE49-F238E27FC236}">
                <a16:creationId xmlns:a16="http://schemas.microsoft.com/office/drawing/2014/main" id="{F9348C5D-6753-FFE5-4956-03C7EE99AAAF}"/>
              </a:ext>
            </a:extLst>
          </p:cNvPr>
          <p:cNvSpPr>
            <a:spLocks noGrp="1"/>
          </p:cNvSpPr>
          <p:nvPr>
            <p:ph type="ftr" sz="quarter" idx="11"/>
          </p:nvPr>
        </p:nvSpPr>
        <p:spPr/>
        <p:txBody>
          <a:bodyPr/>
          <a:lstStyle/>
          <a:p>
            <a:r>
              <a:rPr lang="en-US" altLang="ja-JP" dirty="0"/>
              <a:t>2025-26</a:t>
            </a:r>
            <a:r>
              <a:rPr lang="ja-JP" altLang="en-US" dirty="0"/>
              <a:t>年度　</a:t>
            </a:r>
            <a:r>
              <a:rPr lang="en-US" altLang="ja-JP" dirty="0"/>
              <a:t>RID2540</a:t>
            </a:r>
            <a:r>
              <a:rPr lang="ja-JP" altLang="en-US" dirty="0"/>
              <a:t>地区　会長エレクトラーニングセミナー</a:t>
            </a:r>
            <a:endParaRPr lang="en-US" dirty="0"/>
          </a:p>
        </p:txBody>
      </p:sp>
    </p:spTree>
    <p:extLst>
      <p:ext uri="{BB962C8B-B14F-4D97-AF65-F5344CB8AC3E}">
        <p14:creationId xmlns:p14="http://schemas.microsoft.com/office/powerpoint/2010/main" val="1565920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8B4A88-6328-1936-2E1F-F3E669AA3FE4}"/>
              </a:ext>
            </a:extLst>
          </p:cNvPr>
          <p:cNvSpPr>
            <a:spLocks noGrp="1"/>
          </p:cNvSpPr>
          <p:nvPr>
            <p:ph type="title"/>
          </p:nvPr>
        </p:nvSpPr>
        <p:spPr>
          <a:xfrm>
            <a:off x="1673816" y="609600"/>
            <a:ext cx="7600185" cy="878237"/>
          </a:xfrm>
        </p:spPr>
        <p:txBody>
          <a:bodyPr>
            <a:noAutofit/>
          </a:bodyPr>
          <a:lstStyle/>
          <a:p>
            <a:r>
              <a:rPr lang="en-US" altLang="ja-JP" sz="4000" dirty="0"/>
              <a:t>2024.1 RI</a:t>
            </a:r>
            <a:r>
              <a:rPr lang="ja-JP" altLang="en-US" sz="4000" dirty="0"/>
              <a:t>理事会の決定事項</a:t>
            </a:r>
            <a:br>
              <a:rPr lang="en-US" altLang="ja-JP" sz="4000" dirty="0"/>
            </a:br>
            <a:endParaRPr kumimoji="1" lang="ja-JP" altLang="en-US" sz="4000" dirty="0"/>
          </a:p>
        </p:txBody>
      </p:sp>
      <p:sp>
        <p:nvSpPr>
          <p:cNvPr id="3" name="コンテンツ プレースホルダー 2">
            <a:extLst>
              <a:ext uri="{FF2B5EF4-FFF2-40B4-BE49-F238E27FC236}">
                <a16:creationId xmlns:a16="http://schemas.microsoft.com/office/drawing/2014/main" id="{C070EDD1-58ED-71AE-4D79-41392849677C}"/>
              </a:ext>
            </a:extLst>
          </p:cNvPr>
          <p:cNvSpPr>
            <a:spLocks noGrp="1"/>
          </p:cNvSpPr>
          <p:nvPr>
            <p:ph idx="1"/>
          </p:nvPr>
        </p:nvSpPr>
        <p:spPr/>
        <p:txBody>
          <a:bodyPr/>
          <a:lstStyle/>
          <a:p>
            <a:r>
              <a:rPr lang="ja-JP" altLang="en-US" sz="2800" dirty="0"/>
              <a:t>２０２７年１月１日に会員数１１００名を維持できなかった地区は隣接の地区に合併する事に同意の上、地区成長戦略計画書を２０２４年９月３０日までに提出の事</a:t>
            </a:r>
            <a:endParaRPr lang="en-US" altLang="ja-JP" sz="2800" dirty="0"/>
          </a:p>
          <a:p>
            <a:endParaRPr lang="en-US" altLang="ja-JP" dirty="0"/>
          </a:p>
          <a:p>
            <a:r>
              <a:rPr lang="ja-JP" altLang="en-US" sz="2800" b="1" dirty="0">
                <a:solidFill>
                  <a:srgbClr val="002060"/>
                </a:solidFill>
              </a:rPr>
              <a:t>２０２７年１月１日に会員数１１００人を維持できなかった地区は、２０２８年７月１日に</a:t>
            </a:r>
            <a:r>
              <a:rPr lang="en-US" altLang="ja-JP" sz="2800" b="1" dirty="0">
                <a:solidFill>
                  <a:srgbClr val="002060"/>
                </a:solidFill>
              </a:rPr>
              <a:t>RI</a:t>
            </a:r>
            <a:r>
              <a:rPr lang="ja-JP" altLang="en-US" sz="2800" b="1" dirty="0">
                <a:solidFill>
                  <a:srgbClr val="002060"/>
                </a:solidFill>
              </a:rPr>
              <a:t>理事会が指定する地区と合併しなければならない</a:t>
            </a:r>
            <a:endParaRPr lang="en-US" altLang="ja-JP" sz="2800" b="1" dirty="0">
              <a:solidFill>
                <a:srgbClr val="002060"/>
              </a:solidFill>
            </a:endParaRPr>
          </a:p>
          <a:p>
            <a:endParaRPr kumimoji="1" lang="ja-JP" altLang="en-US" dirty="0"/>
          </a:p>
        </p:txBody>
      </p:sp>
      <p:sp>
        <p:nvSpPr>
          <p:cNvPr id="4" name="フッター プレースホルダー 3">
            <a:extLst>
              <a:ext uri="{FF2B5EF4-FFF2-40B4-BE49-F238E27FC236}">
                <a16:creationId xmlns:a16="http://schemas.microsoft.com/office/drawing/2014/main" id="{1EB43178-2CA5-3DF8-5F91-115A99A6D114}"/>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740268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333878-54F5-C2B3-730E-2D6AC8444153}"/>
              </a:ext>
            </a:extLst>
          </p:cNvPr>
          <p:cNvSpPr>
            <a:spLocks noGrp="1"/>
          </p:cNvSpPr>
          <p:nvPr>
            <p:ph type="title"/>
          </p:nvPr>
        </p:nvSpPr>
        <p:spPr>
          <a:xfrm>
            <a:off x="1534332" y="609600"/>
            <a:ext cx="7739670" cy="847241"/>
          </a:xfrm>
        </p:spPr>
        <p:txBody>
          <a:bodyPr/>
          <a:lstStyle/>
          <a:p>
            <a:r>
              <a:rPr lang="ja-JP" altLang="ja-JP" dirty="0">
                <a:solidFill>
                  <a:srgbClr val="000099"/>
                </a:solidFill>
              </a:rPr>
              <a:t>奉仕活動でのリーダーシップ</a:t>
            </a:r>
            <a:endParaRPr kumimoji="1" lang="ja-JP" altLang="en-US" dirty="0">
              <a:solidFill>
                <a:srgbClr val="000099"/>
              </a:solidFill>
            </a:endParaRPr>
          </a:p>
        </p:txBody>
      </p:sp>
      <p:sp>
        <p:nvSpPr>
          <p:cNvPr id="3" name="コンテンツ プレースホルダー 2">
            <a:extLst>
              <a:ext uri="{FF2B5EF4-FFF2-40B4-BE49-F238E27FC236}">
                <a16:creationId xmlns:a16="http://schemas.microsoft.com/office/drawing/2014/main" id="{D9F38F49-F6FC-86E0-229D-0399B2E8A219}"/>
              </a:ext>
            </a:extLst>
          </p:cNvPr>
          <p:cNvSpPr>
            <a:spLocks noGrp="1"/>
          </p:cNvSpPr>
          <p:nvPr>
            <p:ph idx="1"/>
          </p:nvPr>
        </p:nvSpPr>
        <p:spPr>
          <a:xfrm>
            <a:off x="677334" y="1580827"/>
            <a:ext cx="10000998" cy="4460535"/>
          </a:xfrm>
        </p:spPr>
        <p:txBody>
          <a:bodyPr>
            <a:normAutofit fontScale="92500"/>
          </a:bodyPr>
          <a:lstStyle/>
          <a:p>
            <a:pPr lvl="0">
              <a:lnSpc>
                <a:spcPct val="150000"/>
              </a:lnSpc>
            </a:pPr>
            <a:r>
              <a:rPr lang="ja-JP" altLang="ja-JP" sz="2600" dirty="0"/>
              <a:t>奉仕プロジェクト委員会と協力して</a:t>
            </a:r>
            <a:r>
              <a:rPr lang="ja-JP" altLang="ja-JP" sz="2400" dirty="0"/>
              <a:t>：</a:t>
            </a:r>
          </a:p>
          <a:p>
            <a:pPr lvl="1">
              <a:lnSpc>
                <a:spcPct val="160000"/>
              </a:lnSpc>
            </a:pPr>
            <a:r>
              <a:rPr lang="ja-JP" altLang="ja-JP" sz="2400" dirty="0">
                <a:solidFill>
                  <a:srgbClr val="002060"/>
                </a:solidFill>
              </a:rPr>
              <a:t>実施中のプロジェクトを次年度にも継続するかどうかを決める</a:t>
            </a:r>
          </a:p>
          <a:p>
            <a:pPr lvl="1">
              <a:lnSpc>
                <a:spcPct val="150000"/>
              </a:lnSpc>
            </a:pPr>
            <a:r>
              <a:rPr lang="ja-JP" altLang="ja-JP" sz="2400" dirty="0"/>
              <a:t>会員が奉仕プロジェクトへの参加やプロジェクトでのリーダーシップの</a:t>
            </a:r>
            <a:r>
              <a:rPr lang="ja-JP" altLang="ja-JP" sz="2400" dirty="0">
                <a:solidFill>
                  <a:schemeClr val="tx1"/>
                </a:solidFill>
              </a:rPr>
              <a:t>発揮に関心を抱いているかどうかを調べる</a:t>
            </a:r>
          </a:p>
          <a:p>
            <a:pPr lvl="1">
              <a:lnSpc>
                <a:spcPct val="160000"/>
              </a:lnSpc>
            </a:pPr>
            <a:r>
              <a:rPr lang="ja-JP" altLang="ja-JP" sz="2400" dirty="0">
                <a:solidFill>
                  <a:srgbClr val="002060"/>
                </a:solidFill>
              </a:rPr>
              <a:t>会員がスキルや知識を奉仕プロジェクトで生かせる機会をつくり出す</a:t>
            </a:r>
          </a:p>
          <a:p>
            <a:pPr lvl="0">
              <a:lnSpc>
                <a:spcPct val="150000"/>
              </a:lnSpc>
            </a:pPr>
            <a:r>
              <a:rPr lang="ja-JP" altLang="ja-JP" sz="2600" dirty="0"/>
              <a:t>ロータリーの青少年保護方針と「青少年と接する際の行動規範に関する声明」に従い、ロータリー青少年交換の要件を満たす</a:t>
            </a:r>
            <a:r>
              <a:rPr lang="ja-JP" altLang="ja-JP" sz="2400" dirty="0"/>
              <a:t>。</a:t>
            </a:r>
          </a:p>
          <a:p>
            <a:endParaRPr kumimoji="1" lang="ja-JP" altLang="en-US" dirty="0"/>
          </a:p>
        </p:txBody>
      </p:sp>
      <p:sp>
        <p:nvSpPr>
          <p:cNvPr id="4" name="フッター プレースホルダー 3">
            <a:extLst>
              <a:ext uri="{FF2B5EF4-FFF2-40B4-BE49-F238E27FC236}">
                <a16:creationId xmlns:a16="http://schemas.microsoft.com/office/drawing/2014/main" id="{88574F1A-5484-A654-B888-88F6612A3DBC}"/>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826757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8356A4-34CA-593F-3DC5-5F1182407588}"/>
              </a:ext>
            </a:extLst>
          </p:cNvPr>
          <p:cNvSpPr>
            <a:spLocks noGrp="1"/>
          </p:cNvSpPr>
          <p:nvPr>
            <p:ph type="title"/>
          </p:nvPr>
        </p:nvSpPr>
        <p:spPr>
          <a:xfrm>
            <a:off x="677334" y="245328"/>
            <a:ext cx="8596668" cy="624469"/>
          </a:xfrm>
        </p:spPr>
        <p:txBody>
          <a:bodyPr>
            <a:normAutofit fontScale="90000"/>
          </a:bodyPr>
          <a:lstStyle/>
          <a:p>
            <a:r>
              <a:rPr lang="ja-JP" altLang="en-US" dirty="0">
                <a:solidFill>
                  <a:srgbClr val="002060"/>
                </a:solidFill>
              </a:rPr>
              <a:t>ロータリーの５大奉仕活動</a:t>
            </a:r>
            <a:endParaRPr kumimoji="1" lang="ja-JP" altLang="en-US" dirty="0">
              <a:solidFill>
                <a:srgbClr val="002060"/>
              </a:solidFill>
            </a:endParaRPr>
          </a:p>
        </p:txBody>
      </p:sp>
      <p:sp>
        <p:nvSpPr>
          <p:cNvPr id="4" name="フッター プレースホルダー 3">
            <a:extLst>
              <a:ext uri="{FF2B5EF4-FFF2-40B4-BE49-F238E27FC236}">
                <a16:creationId xmlns:a16="http://schemas.microsoft.com/office/drawing/2014/main" id="{A1AD1929-8DDD-939B-844D-84AC67688DD4}"/>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pic>
        <p:nvPicPr>
          <p:cNvPr id="5" name="コンテンツ プレースホルダー 4">
            <a:extLst>
              <a:ext uri="{FF2B5EF4-FFF2-40B4-BE49-F238E27FC236}">
                <a16:creationId xmlns:a16="http://schemas.microsoft.com/office/drawing/2014/main" id="{996DE0EE-9B72-30D4-C085-74BA1361DDB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77335" y="869797"/>
            <a:ext cx="9224948" cy="5171566"/>
          </a:xfrm>
          <a:prstGeom prst="rect">
            <a:avLst/>
          </a:prstGeom>
        </p:spPr>
      </p:pic>
    </p:spTree>
    <p:extLst>
      <p:ext uri="{BB962C8B-B14F-4D97-AF65-F5344CB8AC3E}">
        <p14:creationId xmlns:p14="http://schemas.microsoft.com/office/powerpoint/2010/main" val="3729276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4AFC25-17D4-7D8A-4CAA-DE3D54C50DBE}"/>
              </a:ext>
            </a:extLst>
          </p:cNvPr>
          <p:cNvSpPr>
            <a:spLocks noGrp="1"/>
          </p:cNvSpPr>
          <p:nvPr>
            <p:ph type="title"/>
          </p:nvPr>
        </p:nvSpPr>
        <p:spPr/>
        <p:txBody>
          <a:bodyPr/>
          <a:lstStyle/>
          <a:p>
            <a:r>
              <a:rPr lang="ja-JP" altLang="ja-JP" b="1" dirty="0">
                <a:solidFill>
                  <a:srgbClr val="660066"/>
                </a:solidFill>
              </a:rPr>
              <a:t>クラブの公共イメージ戦略の立案／更新</a:t>
            </a:r>
            <a:br>
              <a:rPr lang="ja-JP" altLang="ja-JP" b="1" dirty="0"/>
            </a:br>
            <a:endParaRPr kumimoji="1" lang="ja-JP" altLang="en-US" dirty="0"/>
          </a:p>
        </p:txBody>
      </p:sp>
      <p:sp>
        <p:nvSpPr>
          <p:cNvPr id="3" name="コンテンツ プレースホルダー 2">
            <a:extLst>
              <a:ext uri="{FF2B5EF4-FFF2-40B4-BE49-F238E27FC236}">
                <a16:creationId xmlns:a16="http://schemas.microsoft.com/office/drawing/2014/main" id="{7C31EC25-E5D0-21C0-9706-85045BD560E4}"/>
              </a:ext>
            </a:extLst>
          </p:cNvPr>
          <p:cNvSpPr>
            <a:spLocks noGrp="1"/>
          </p:cNvSpPr>
          <p:nvPr>
            <p:ph idx="1"/>
          </p:nvPr>
        </p:nvSpPr>
        <p:spPr>
          <a:xfrm>
            <a:off x="677333" y="1751309"/>
            <a:ext cx="10341961" cy="4290054"/>
          </a:xfrm>
        </p:spPr>
        <p:txBody>
          <a:bodyPr/>
          <a:lstStyle/>
          <a:p>
            <a:pPr lvl="0">
              <a:lnSpc>
                <a:spcPct val="150000"/>
              </a:lnSpc>
            </a:pPr>
            <a:r>
              <a:rPr lang="ja-JP" altLang="ja-JP" sz="2400" dirty="0"/>
              <a:t>公共イメージ委員会と協力して、コミュニケーション計画を立てる（または計画をさらに練る）。</a:t>
            </a:r>
          </a:p>
          <a:p>
            <a:pPr lvl="0">
              <a:lnSpc>
                <a:spcPct val="150000"/>
              </a:lnSpc>
            </a:pPr>
            <a:r>
              <a:rPr lang="ja-JP" altLang="ja-JP" sz="2400" dirty="0">
                <a:solidFill>
                  <a:srgbClr val="002060"/>
                </a:solidFill>
              </a:rPr>
              <a:t>メディアに対するクラブのスポークスパーソンとなる。または、スポークスパーソンとなる会員を決める</a:t>
            </a:r>
            <a:r>
              <a:rPr lang="ja-JP" altLang="ja-JP" sz="2400" dirty="0"/>
              <a:t>。</a:t>
            </a:r>
          </a:p>
          <a:p>
            <a:pPr lvl="0">
              <a:lnSpc>
                <a:spcPct val="150000"/>
              </a:lnSpc>
            </a:pPr>
            <a:r>
              <a:rPr lang="ja-JP" altLang="ja-JP" sz="2400" dirty="0"/>
              <a:t>ブランドリソースセンターにあるガイドラインに沿ってロゴ（ロータリーまたはローターアクト）が正しく使われているかどうかを確認する。</a:t>
            </a:r>
          </a:p>
          <a:p>
            <a:endParaRPr kumimoji="1" lang="ja-JP" altLang="en-US" dirty="0"/>
          </a:p>
        </p:txBody>
      </p:sp>
      <p:sp>
        <p:nvSpPr>
          <p:cNvPr id="4" name="フッター プレースホルダー 3">
            <a:extLst>
              <a:ext uri="{FF2B5EF4-FFF2-40B4-BE49-F238E27FC236}">
                <a16:creationId xmlns:a16="http://schemas.microsoft.com/office/drawing/2014/main" id="{A2B806F4-0FF8-64C5-8152-CCBF36A15BAC}"/>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948738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413CEC-6E03-EBE3-F1A6-5B0C9A02DD97}"/>
              </a:ext>
            </a:extLst>
          </p:cNvPr>
          <p:cNvSpPr>
            <a:spLocks noGrp="1"/>
          </p:cNvSpPr>
          <p:nvPr>
            <p:ph type="title"/>
          </p:nvPr>
        </p:nvSpPr>
        <p:spPr>
          <a:xfrm>
            <a:off x="1193368" y="609600"/>
            <a:ext cx="8080633" cy="1320800"/>
          </a:xfrm>
        </p:spPr>
        <p:txBody>
          <a:bodyPr>
            <a:normAutofit fontScale="90000"/>
          </a:bodyPr>
          <a:lstStyle/>
          <a:p>
            <a:r>
              <a:rPr lang="ja-JP" altLang="ja-JP" sz="4000" b="1" dirty="0">
                <a:solidFill>
                  <a:srgbClr val="663300"/>
                </a:solidFill>
              </a:rPr>
              <a:t>ロータリー財団の補助金とプログラムへの参加と推進</a:t>
            </a:r>
            <a:br>
              <a:rPr lang="ja-JP" altLang="ja-JP" b="1" dirty="0"/>
            </a:br>
            <a:endParaRPr kumimoji="1" lang="ja-JP" altLang="en-US" dirty="0"/>
          </a:p>
        </p:txBody>
      </p:sp>
      <p:sp>
        <p:nvSpPr>
          <p:cNvPr id="3" name="コンテンツ プレースホルダー 2">
            <a:extLst>
              <a:ext uri="{FF2B5EF4-FFF2-40B4-BE49-F238E27FC236}">
                <a16:creationId xmlns:a16="http://schemas.microsoft.com/office/drawing/2014/main" id="{8D41350F-230C-9214-09DF-51E44277C049}"/>
              </a:ext>
            </a:extLst>
          </p:cNvPr>
          <p:cNvSpPr>
            <a:spLocks noGrp="1"/>
          </p:cNvSpPr>
          <p:nvPr>
            <p:ph idx="1"/>
          </p:nvPr>
        </p:nvSpPr>
        <p:spPr>
          <a:xfrm>
            <a:off x="677334" y="1930401"/>
            <a:ext cx="10372958" cy="4110962"/>
          </a:xfrm>
        </p:spPr>
        <p:txBody>
          <a:bodyPr/>
          <a:lstStyle/>
          <a:p>
            <a:pPr lvl="0">
              <a:lnSpc>
                <a:spcPct val="150000"/>
              </a:lnSpc>
            </a:pPr>
            <a:r>
              <a:rPr lang="ja-JP" altLang="ja-JP" sz="2400" dirty="0"/>
              <a:t>ロータリー財団委員会と協力し、クラブがロータリー補助金の参加資格認定を受ける（または認定を維持する）ようにする。</a:t>
            </a:r>
          </a:p>
          <a:p>
            <a:pPr lvl="0">
              <a:lnSpc>
                <a:spcPct val="150000"/>
              </a:lnSpc>
            </a:pPr>
            <a:r>
              <a:rPr lang="ja-JP" altLang="ja-JP" sz="2400" dirty="0">
                <a:solidFill>
                  <a:srgbClr val="002060"/>
                </a:solidFill>
              </a:rPr>
              <a:t>補助金の報告書が期日通りに提出されるようにする。</a:t>
            </a:r>
          </a:p>
          <a:p>
            <a:pPr lvl="0">
              <a:lnSpc>
                <a:spcPct val="150000"/>
              </a:lnSpc>
            </a:pPr>
            <a:r>
              <a:rPr lang="ja-JP" altLang="ja-JP" sz="2400" dirty="0"/>
              <a:t>ロータリー財団に寄付した会員を認証／表彰する。</a:t>
            </a:r>
          </a:p>
          <a:p>
            <a:pPr lvl="0">
              <a:lnSpc>
                <a:spcPct val="150000"/>
              </a:lnSpc>
            </a:pPr>
            <a:r>
              <a:rPr lang="ja-JP" altLang="ja-JP" sz="2400" dirty="0">
                <a:solidFill>
                  <a:srgbClr val="002060"/>
                </a:solidFill>
              </a:rPr>
              <a:t>ローターアクトクラブ会長：「ローターアクト寄付達成証」の取得を目指してロータリー財団年次基金への寄付を奨励する</a:t>
            </a:r>
            <a:r>
              <a:rPr lang="ja-JP" altLang="ja-JP" sz="2400" dirty="0"/>
              <a:t>。</a:t>
            </a:r>
          </a:p>
          <a:p>
            <a:endParaRPr kumimoji="1" lang="ja-JP" altLang="en-US" dirty="0"/>
          </a:p>
        </p:txBody>
      </p:sp>
      <p:sp>
        <p:nvSpPr>
          <p:cNvPr id="4" name="フッター プレースホルダー 3">
            <a:extLst>
              <a:ext uri="{FF2B5EF4-FFF2-40B4-BE49-F238E27FC236}">
                <a16:creationId xmlns:a16="http://schemas.microsoft.com/office/drawing/2014/main" id="{9CD70F9D-E456-02B5-28AC-A09A0798DA2D}"/>
              </a:ext>
            </a:extLst>
          </p:cNvPr>
          <p:cNvSpPr>
            <a:spLocks noGrp="1"/>
          </p:cNvSpPr>
          <p:nvPr>
            <p:ph type="ftr" sz="quarter" idx="11"/>
          </p:nvPr>
        </p:nvSpPr>
        <p:spPr/>
        <p:txBody>
          <a:bodyPr/>
          <a:lstStyle/>
          <a:p>
            <a:r>
              <a:rPr lang="en-US" altLang="ja-JP" dirty="0"/>
              <a:t>2025-26</a:t>
            </a:r>
            <a:r>
              <a:rPr lang="ja-JP" altLang="en-US" dirty="0"/>
              <a:t>年度　</a:t>
            </a:r>
            <a:r>
              <a:rPr lang="en-US" altLang="ja-JP" dirty="0"/>
              <a:t>RID2540</a:t>
            </a:r>
            <a:r>
              <a:rPr lang="ja-JP" altLang="en-US" dirty="0"/>
              <a:t>地区　会長エレクトラーニングセミナー</a:t>
            </a:r>
            <a:endParaRPr lang="en-US" dirty="0"/>
          </a:p>
        </p:txBody>
      </p:sp>
    </p:spTree>
    <p:extLst>
      <p:ext uri="{BB962C8B-B14F-4D97-AF65-F5344CB8AC3E}">
        <p14:creationId xmlns:p14="http://schemas.microsoft.com/office/powerpoint/2010/main" val="2307211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9EDCA3-6B33-C883-8E53-7A04B181F13B}"/>
              </a:ext>
            </a:extLst>
          </p:cNvPr>
          <p:cNvSpPr>
            <a:spLocks noGrp="1"/>
          </p:cNvSpPr>
          <p:nvPr>
            <p:ph type="title"/>
          </p:nvPr>
        </p:nvSpPr>
        <p:spPr>
          <a:xfrm>
            <a:off x="2216258" y="609600"/>
            <a:ext cx="6710766" cy="955729"/>
          </a:xfrm>
        </p:spPr>
        <p:txBody>
          <a:bodyPr>
            <a:normAutofit/>
          </a:bodyPr>
          <a:lstStyle/>
          <a:p>
            <a:r>
              <a:rPr kumimoji="1" lang="en-US" altLang="ja-JP" sz="4000" dirty="0">
                <a:solidFill>
                  <a:schemeClr val="tx1"/>
                </a:solidFill>
              </a:rPr>
              <a:t>RI</a:t>
            </a:r>
            <a:r>
              <a:rPr kumimoji="1" lang="ja-JP" altLang="en-US" sz="4000" dirty="0">
                <a:solidFill>
                  <a:schemeClr val="tx1"/>
                </a:solidFill>
              </a:rPr>
              <a:t>会長エレクト </a:t>
            </a:r>
            <a:r>
              <a:rPr kumimoji="1" lang="ja-JP" altLang="en-US" sz="4000" dirty="0">
                <a:solidFill>
                  <a:srgbClr val="000099"/>
                </a:solidFill>
              </a:rPr>
              <a:t>メッセージ</a:t>
            </a:r>
          </a:p>
        </p:txBody>
      </p:sp>
      <p:pic>
        <p:nvPicPr>
          <p:cNvPr id="5" name="コンテンツ プレースホルダー 4">
            <a:extLst>
              <a:ext uri="{FF2B5EF4-FFF2-40B4-BE49-F238E27FC236}">
                <a16:creationId xmlns:a16="http://schemas.microsoft.com/office/drawing/2014/main" id="{10AADD71-B901-A898-629D-9EACAD70A55D}"/>
              </a:ext>
            </a:extLst>
          </p:cNvPr>
          <p:cNvPicPr>
            <a:picLocks noGrp="1" noChangeAspect="1"/>
          </p:cNvPicPr>
          <p:nvPr>
            <p:ph idx="1"/>
          </p:nvPr>
        </p:nvPicPr>
        <p:blipFill>
          <a:blip r:embed="rId3"/>
          <a:stretch>
            <a:fillRect/>
          </a:stretch>
        </p:blipFill>
        <p:spPr>
          <a:xfrm>
            <a:off x="677333" y="1827898"/>
            <a:ext cx="4792507" cy="4213463"/>
          </a:xfrm>
          <a:prstGeom prst="rect">
            <a:avLst/>
          </a:prstGeom>
        </p:spPr>
      </p:pic>
      <p:sp>
        <p:nvSpPr>
          <p:cNvPr id="4" name="フッター プレースホルダー 3">
            <a:extLst>
              <a:ext uri="{FF2B5EF4-FFF2-40B4-BE49-F238E27FC236}">
                <a16:creationId xmlns:a16="http://schemas.microsoft.com/office/drawing/2014/main" id="{D17505E8-230F-1A37-D669-3CFCB6E881FF}"/>
              </a:ext>
            </a:extLst>
          </p:cNvPr>
          <p:cNvSpPr>
            <a:spLocks noGrp="1"/>
          </p:cNvSpPr>
          <p:nvPr>
            <p:ph type="ftr" sz="quarter" idx="11"/>
          </p:nvPr>
        </p:nvSpPr>
        <p:spPr/>
        <p:txBody>
          <a:bodyPr/>
          <a:lstStyle/>
          <a:p>
            <a:r>
              <a:rPr lang="en-US" altLang="ja-JP" dirty="0"/>
              <a:t>2025-26</a:t>
            </a:r>
            <a:r>
              <a:rPr lang="ja-JP" altLang="en-US" dirty="0"/>
              <a:t>年度　</a:t>
            </a:r>
            <a:r>
              <a:rPr lang="en-US" altLang="ja-JP" dirty="0"/>
              <a:t>RID2540</a:t>
            </a:r>
            <a:r>
              <a:rPr lang="ja-JP" altLang="en-US" dirty="0"/>
              <a:t>地区　会長エレクトラーニングセミナー</a:t>
            </a:r>
            <a:endParaRPr lang="en-US" dirty="0"/>
          </a:p>
        </p:txBody>
      </p:sp>
      <p:pic>
        <p:nvPicPr>
          <p:cNvPr id="6" name="図 5">
            <a:extLst>
              <a:ext uri="{FF2B5EF4-FFF2-40B4-BE49-F238E27FC236}">
                <a16:creationId xmlns:a16="http://schemas.microsoft.com/office/drawing/2014/main" id="{11A6F091-F63B-5A1A-8790-2C832A1D4F1D}"/>
              </a:ext>
            </a:extLst>
          </p:cNvPr>
          <p:cNvPicPr>
            <a:picLocks noChangeAspect="1"/>
          </p:cNvPicPr>
          <p:nvPr/>
        </p:nvPicPr>
        <p:blipFill>
          <a:blip r:embed="rId4"/>
          <a:stretch>
            <a:fillRect/>
          </a:stretch>
        </p:blipFill>
        <p:spPr>
          <a:xfrm>
            <a:off x="6607444" y="1827898"/>
            <a:ext cx="4262598" cy="4213462"/>
          </a:xfrm>
          <a:prstGeom prst="rect">
            <a:avLst/>
          </a:prstGeom>
        </p:spPr>
      </p:pic>
    </p:spTree>
    <p:extLst>
      <p:ext uri="{BB962C8B-B14F-4D97-AF65-F5344CB8AC3E}">
        <p14:creationId xmlns:p14="http://schemas.microsoft.com/office/powerpoint/2010/main" val="2904216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871144-1931-C891-9354-5B827BFFE8BC}"/>
              </a:ext>
            </a:extLst>
          </p:cNvPr>
          <p:cNvSpPr>
            <a:spLocks noGrp="1"/>
          </p:cNvSpPr>
          <p:nvPr>
            <p:ph type="title"/>
          </p:nvPr>
        </p:nvSpPr>
        <p:spPr>
          <a:xfrm>
            <a:off x="1937288" y="609600"/>
            <a:ext cx="7336714" cy="847241"/>
          </a:xfrm>
        </p:spPr>
        <p:txBody>
          <a:bodyPr/>
          <a:lstStyle/>
          <a:p>
            <a:r>
              <a:rPr kumimoji="1" lang="en-US" altLang="ja-JP" dirty="0">
                <a:solidFill>
                  <a:schemeClr val="tx1"/>
                </a:solidFill>
              </a:rPr>
              <a:t>RI</a:t>
            </a:r>
            <a:r>
              <a:rPr kumimoji="1" lang="ja-JP" altLang="en-US" dirty="0">
                <a:solidFill>
                  <a:schemeClr val="tx1"/>
                </a:solidFill>
              </a:rPr>
              <a:t>国際大会スケジュール</a:t>
            </a:r>
          </a:p>
        </p:txBody>
      </p:sp>
      <p:sp>
        <p:nvSpPr>
          <p:cNvPr id="3" name="コンテンツ プレースホルダー 2">
            <a:extLst>
              <a:ext uri="{FF2B5EF4-FFF2-40B4-BE49-F238E27FC236}">
                <a16:creationId xmlns:a16="http://schemas.microsoft.com/office/drawing/2014/main" id="{D332F8EC-681E-679A-A2C1-B0284E5F3929}"/>
              </a:ext>
            </a:extLst>
          </p:cNvPr>
          <p:cNvSpPr>
            <a:spLocks noGrp="1"/>
          </p:cNvSpPr>
          <p:nvPr>
            <p:ph idx="1"/>
          </p:nvPr>
        </p:nvSpPr>
        <p:spPr>
          <a:xfrm>
            <a:off x="677333" y="1456841"/>
            <a:ext cx="10183500" cy="4584521"/>
          </a:xfrm>
        </p:spPr>
        <p:txBody>
          <a:bodyPr>
            <a:normAutofit/>
          </a:bodyPr>
          <a:lstStyle/>
          <a:p>
            <a:pPr>
              <a:lnSpc>
                <a:spcPct val="200000"/>
              </a:lnSpc>
            </a:pPr>
            <a:r>
              <a:rPr kumimoji="1" lang="ja-JP" altLang="en-US" sz="2400" b="1" dirty="0">
                <a:solidFill>
                  <a:schemeClr val="tx1"/>
                </a:solidFill>
              </a:rPr>
              <a:t>２０２６年　６月１３～１７日　　台北（台湾）</a:t>
            </a:r>
            <a:endParaRPr kumimoji="1" lang="en-US" altLang="ja-JP" sz="2400" b="1" dirty="0">
              <a:solidFill>
                <a:schemeClr val="tx1"/>
              </a:solidFill>
            </a:endParaRPr>
          </a:p>
          <a:p>
            <a:pPr>
              <a:lnSpc>
                <a:spcPct val="200000"/>
              </a:lnSpc>
            </a:pPr>
            <a:r>
              <a:rPr lang="ja-JP" altLang="en-US" sz="2800" b="1" dirty="0">
                <a:solidFill>
                  <a:srgbClr val="FF0000"/>
                </a:solidFill>
              </a:rPr>
              <a:t>２０２７年　６月２６～３０日　　バルセロナ（スペイン）</a:t>
            </a:r>
            <a:endParaRPr lang="en-US" altLang="ja-JP" sz="2800" b="1" dirty="0">
              <a:solidFill>
                <a:srgbClr val="FF0000"/>
              </a:solidFill>
            </a:endParaRPr>
          </a:p>
          <a:p>
            <a:pPr>
              <a:lnSpc>
                <a:spcPct val="200000"/>
              </a:lnSpc>
            </a:pPr>
            <a:r>
              <a:rPr kumimoji="1" lang="ja-JP" altLang="en-US" sz="2400" b="1" dirty="0">
                <a:solidFill>
                  <a:schemeClr val="tx1"/>
                </a:solidFill>
              </a:rPr>
              <a:t>２０２８年　６月５～９日　　　　マニラ（フィリピン）</a:t>
            </a:r>
            <a:endParaRPr kumimoji="1" lang="en-US" altLang="ja-JP" sz="2400" b="1" dirty="0">
              <a:solidFill>
                <a:schemeClr val="tx1"/>
              </a:solidFill>
            </a:endParaRPr>
          </a:p>
          <a:p>
            <a:pPr>
              <a:lnSpc>
                <a:spcPct val="200000"/>
              </a:lnSpc>
            </a:pPr>
            <a:r>
              <a:rPr lang="ja-JP" altLang="en-US" sz="2400" b="1" dirty="0">
                <a:solidFill>
                  <a:schemeClr val="tx1"/>
                </a:solidFill>
              </a:rPr>
              <a:t>２０２９年　５月２６～３０日　　ミネアポリス（ミネソタ州）</a:t>
            </a:r>
            <a:endParaRPr kumimoji="1" lang="ja-JP" altLang="en-US" sz="2400" b="1" dirty="0">
              <a:solidFill>
                <a:schemeClr val="tx1"/>
              </a:solidFill>
            </a:endParaRPr>
          </a:p>
        </p:txBody>
      </p:sp>
      <p:sp>
        <p:nvSpPr>
          <p:cNvPr id="4" name="フッター プレースホルダー 3">
            <a:extLst>
              <a:ext uri="{FF2B5EF4-FFF2-40B4-BE49-F238E27FC236}">
                <a16:creationId xmlns:a16="http://schemas.microsoft.com/office/drawing/2014/main" id="{D3E0A4BA-BCEC-3884-E5FE-22DAF55F4561}"/>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2942063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コンテンツ プレースホルダー 6" descr="アイコン&#10;&#10;AI 生成コンテンツは誤りを含む可能性があります。">
            <a:extLst>
              <a:ext uri="{FF2B5EF4-FFF2-40B4-BE49-F238E27FC236}">
                <a16:creationId xmlns:a16="http://schemas.microsoft.com/office/drawing/2014/main" id="{697E7E40-740A-CA5E-1500-7FE10B6995BD}"/>
              </a:ext>
            </a:extLst>
          </p:cNvPr>
          <p:cNvPicPr>
            <a:picLocks noGrp="1" noChangeAspect="1"/>
          </p:cNvPicPr>
          <p:nvPr>
            <p:ph idx="1"/>
          </p:nvPr>
        </p:nvPicPr>
        <p:blipFill>
          <a:blip r:embed="rId3"/>
          <a:stretch>
            <a:fillRect/>
          </a:stretch>
        </p:blipFill>
        <p:spPr>
          <a:xfrm>
            <a:off x="363252" y="3017520"/>
            <a:ext cx="11304492" cy="2121408"/>
          </a:xfrm>
          <a:prstGeom prst="rect">
            <a:avLst/>
          </a:prstGeom>
        </p:spPr>
      </p:pic>
      <p:sp>
        <p:nvSpPr>
          <p:cNvPr id="5" name="タイトル 4">
            <a:extLst>
              <a:ext uri="{FF2B5EF4-FFF2-40B4-BE49-F238E27FC236}">
                <a16:creationId xmlns:a16="http://schemas.microsoft.com/office/drawing/2014/main" id="{12912819-0617-5A8A-3937-2A3F958C36DF}"/>
              </a:ext>
            </a:extLst>
          </p:cNvPr>
          <p:cNvSpPr>
            <a:spLocks noGrp="1"/>
          </p:cNvSpPr>
          <p:nvPr>
            <p:ph type="title"/>
          </p:nvPr>
        </p:nvSpPr>
        <p:spPr>
          <a:xfrm>
            <a:off x="677334" y="1243584"/>
            <a:ext cx="10368618" cy="1487424"/>
          </a:xfrm>
        </p:spPr>
        <p:txBody>
          <a:bodyPr>
            <a:normAutofit/>
          </a:bodyPr>
          <a:lstStyle/>
          <a:p>
            <a:pPr algn="ctr"/>
            <a:r>
              <a:rPr lang="ja-JP" altLang="en-US" sz="4400" dirty="0">
                <a:solidFill>
                  <a:schemeClr val="tx1"/>
                </a:solidFill>
              </a:rPr>
              <a:t>クラブ会長となるための準備</a:t>
            </a:r>
            <a:br>
              <a:rPr lang="en-US" altLang="ja-JP" dirty="0">
                <a:solidFill>
                  <a:schemeClr val="tx1"/>
                </a:solidFill>
              </a:rPr>
            </a:br>
            <a:endParaRPr lang="ja-JP" altLang="en-US" dirty="0">
              <a:solidFill>
                <a:schemeClr val="tx1"/>
              </a:solidFill>
            </a:endParaRPr>
          </a:p>
        </p:txBody>
      </p:sp>
      <p:sp>
        <p:nvSpPr>
          <p:cNvPr id="2" name="フッター プレースホルダー 1">
            <a:extLst>
              <a:ext uri="{FF2B5EF4-FFF2-40B4-BE49-F238E27FC236}">
                <a16:creationId xmlns:a16="http://schemas.microsoft.com/office/drawing/2014/main" id="{27256E9E-1912-E4B8-0DA8-FD7F787EBE97}"/>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1630134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BA885D12-5CA7-40A3-CF3D-1322518D6DD5}"/>
              </a:ext>
            </a:extLst>
          </p:cNvPr>
          <p:cNvSpPr>
            <a:spLocks noGrp="1"/>
          </p:cNvSpPr>
          <p:nvPr>
            <p:ph type="title"/>
          </p:nvPr>
        </p:nvSpPr>
        <p:spPr>
          <a:xfrm>
            <a:off x="677333" y="609600"/>
            <a:ext cx="9954503" cy="794548"/>
          </a:xfrm>
        </p:spPr>
        <p:txBody>
          <a:bodyPr/>
          <a:lstStyle/>
          <a:p>
            <a:pPr algn="ctr"/>
            <a:r>
              <a:rPr lang="ja-JP" altLang="en-US" dirty="0">
                <a:solidFill>
                  <a:srgbClr val="000099"/>
                </a:solidFill>
              </a:rPr>
              <a:t>「</a:t>
            </a:r>
            <a:r>
              <a:rPr lang="ja-JP" altLang="en-US" b="1" dirty="0">
                <a:solidFill>
                  <a:srgbClr val="000099"/>
                </a:solidFill>
              </a:rPr>
              <a:t>持続可能なインパクトを生み出そう</a:t>
            </a:r>
            <a:r>
              <a:rPr lang="ja-JP" altLang="en-US" dirty="0">
                <a:solidFill>
                  <a:srgbClr val="000099"/>
                </a:solidFill>
              </a:rPr>
              <a:t>」の狙い</a:t>
            </a:r>
          </a:p>
        </p:txBody>
      </p:sp>
      <p:graphicFrame>
        <p:nvGraphicFramePr>
          <p:cNvPr id="5" name="コンテンツ プレースホルダー 4">
            <a:extLst>
              <a:ext uri="{FF2B5EF4-FFF2-40B4-BE49-F238E27FC236}">
                <a16:creationId xmlns:a16="http://schemas.microsoft.com/office/drawing/2014/main" id="{45383018-BF39-4F83-8481-2B9C5FD10B8D}"/>
              </a:ext>
            </a:extLst>
          </p:cNvPr>
          <p:cNvGraphicFramePr>
            <a:graphicFrameLocks noGrp="1"/>
          </p:cNvGraphicFramePr>
          <p:nvPr>
            <p:ph idx="1"/>
            <p:extLst>
              <p:ext uri="{D42A27DB-BD31-4B8C-83A1-F6EECF244321}">
                <p14:modId xmlns:p14="http://schemas.microsoft.com/office/powerpoint/2010/main" val="3581732026"/>
              </p:ext>
            </p:extLst>
          </p:nvPr>
        </p:nvGraphicFramePr>
        <p:xfrm>
          <a:off x="677863" y="2160588"/>
          <a:ext cx="1476401" cy="3124334"/>
        </p:xfrm>
        <a:graphic>
          <a:graphicData uri="http://schemas.openxmlformats.org/drawingml/2006/table">
            <a:tbl>
              <a:tblPr firstRow="1" bandRow="1">
                <a:tableStyleId>{5C22544A-7EE6-4342-B048-85BDC9FD1C3A}</a:tableStyleId>
              </a:tblPr>
              <a:tblGrid>
                <a:gridCol w="1476401">
                  <a:extLst>
                    <a:ext uri="{9D8B030D-6E8A-4147-A177-3AD203B41FA5}">
                      <a16:colId xmlns:a16="http://schemas.microsoft.com/office/drawing/2014/main" val="1305210889"/>
                    </a:ext>
                  </a:extLst>
                </a:gridCol>
              </a:tblGrid>
              <a:tr h="3124334">
                <a:tc>
                  <a:txBody>
                    <a:bodyPr/>
                    <a:lstStyle/>
                    <a:p>
                      <a:endParaRPr kumimoji="1" lang="ja-JP" altLang="en-US" dirty="0"/>
                    </a:p>
                  </a:txBody>
                  <a:tcPr>
                    <a:noFill/>
                  </a:tcPr>
                </a:tc>
                <a:extLst>
                  <a:ext uri="{0D108BD9-81ED-4DB2-BD59-A6C34878D82A}">
                    <a16:rowId xmlns:a16="http://schemas.microsoft.com/office/drawing/2014/main" val="249801745"/>
                  </a:ext>
                </a:extLst>
              </a:tr>
            </a:tbl>
          </a:graphicData>
        </a:graphic>
      </p:graphicFrame>
      <p:sp>
        <p:nvSpPr>
          <p:cNvPr id="2" name="フッター プレースホルダー 1">
            <a:extLst>
              <a:ext uri="{FF2B5EF4-FFF2-40B4-BE49-F238E27FC236}">
                <a16:creationId xmlns:a16="http://schemas.microsoft.com/office/drawing/2014/main" id="{F24E9862-E38A-26B0-0863-B63F8BAC1BE5}"/>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graphicFrame>
        <p:nvGraphicFramePr>
          <p:cNvPr id="6" name="表 5">
            <a:extLst>
              <a:ext uri="{FF2B5EF4-FFF2-40B4-BE49-F238E27FC236}">
                <a16:creationId xmlns:a16="http://schemas.microsoft.com/office/drawing/2014/main" id="{25658178-C7A4-D62F-7272-E79E39946A66}"/>
              </a:ext>
            </a:extLst>
          </p:cNvPr>
          <p:cNvGraphicFramePr>
            <a:graphicFrameLocks noGrp="1"/>
          </p:cNvGraphicFramePr>
          <p:nvPr>
            <p:extLst>
              <p:ext uri="{D42A27DB-BD31-4B8C-83A1-F6EECF244321}">
                <p14:modId xmlns:p14="http://schemas.microsoft.com/office/powerpoint/2010/main" val="3365797943"/>
              </p:ext>
            </p:extLst>
          </p:nvPr>
        </p:nvGraphicFramePr>
        <p:xfrm>
          <a:off x="1379349" y="1404149"/>
          <a:ext cx="8183105" cy="1091078"/>
        </p:xfrm>
        <a:graphic>
          <a:graphicData uri="http://schemas.openxmlformats.org/drawingml/2006/table">
            <a:tbl>
              <a:tblPr firstRow="1" bandRow="1">
                <a:tableStyleId>{5C22544A-7EE6-4342-B048-85BDC9FD1C3A}</a:tableStyleId>
              </a:tblPr>
              <a:tblGrid>
                <a:gridCol w="8183105">
                  <a:extLst>
                    <a:ext uri="{9D8B030D-6E8A-4147-A177-3AD203B41FA5}">
                      <a16:colId xmlns:a16="http://schemas.microsoft.com/office/drawing/2014/main" val="1524557678"/>
                    </a:ext>
                  </a:extLst>
                </a:gridCol>
              </a:tblGrid>
              <a:tr h="1091078">
                <a:tc>
                  <a:txBody>
                    <a:bodyPr/>
                    <a:lstStyle/>
                    <a:p>
                      <a:endParaRPr kumimoji="1" lang="ja-JP" altLang="en-US" dirty="0"/>
                    </a:p>
                  </a:txBody>
                  <a:tcPr>
                    <a:noFill/>
                  </a:tcPr>
                </a:tc>
                <a:extLst>
                  <a:ext uri="{0D108BD9-81ED-4DB2-BD59-A6C34878D82A}">
                    <a16:rowId xmlns:a16="http://schemas.microsoft.com/office/drawing/2014/main" val="2338625938"/>
                  </a:ext>
                </a:extLst>
              </a:tr>
            </a:tbl>
          </a:graphicData>
        </a:graphic>
      </p:graphicFrame>
      <p:graphicFrame>
        <p:nvGraphicFramePr>
          <p:cNvPr id="7" name="表 6">
            <a:extLst>
              <a:ext uri="{FF2B5EF4-FFF2-40B4-BE49-F238E27FC236}">
                <a16:creationId xmlns:a16="http://schemas.microsoft.com/office/drawing/2014/main" id="{4FC19922-53E8-1557-216F-2166A0988C7E}"/>
              </a:ext>
            </a:extLst>
          </p:cNvPr>
          <p:cNvGraphicFramePr>
            <a:graphicFrameLocks noGrp="1"/>
          </p:cNvGraphicFramePr>
          <p:nvPr>
            <p:extLst>
              <p:ext uri="{D42A27DB-BD31-4B8C-83A1-F6EECF244321}">
                <p14:modId xmlns:p14="http://schemas.microsoft.com/office/powerpoint/2010/main" val="3926448988"/>
              </p:ext>
            </p:extLst>
          </p:nvPr>
        </p:nvGraphicFramePr>
        <p:xfrm>
          <a:off x="1193369" y="1751308"/>
          <a:ext cx="3812584" cy="1677692"/>
        </p:xfrm>
        <a:graphic>
          <a:graphicData uri="http://schemas.openxmlformats.org/drawingml/2006/table">
            <a:tbl>
              <a:tblPr/>
              <a:tblGrid>
                <a:gridCol w="3812584">
                  <a:extLst>
                    <a:ext uri="{9D8B030D-6E8A-4147-A177-3AD203B41FA5}">
                      <a16:colId xmlns:a16="http://schemas.microsoft.com/office/drawing/2014/main" val="2846812400"/>
                    </a:ext>
                  </a:extLst>
                </a:gridCol>
              </a:tblGrid>
              <a:tr h="1677692">
                <a:tc>
                  <a:txBody>
                    <a:bodyPr/>
                    <a:lstStyle/>
                    <a:p>
                      <a:r>
                        <a:rPr kumimoji="1" lang="ja-JP" altLang="en-US" sz="2800" dirty="0"/>
                        <a:t>１．</a:t>
                      </a:r>
                      <a:r>
                        <a:rPr kumimoji="1" lang="ja-JP" altLang="en-US" sz="3200" dirty="0"/>
                        <a:t>自分</a:t>
                      </a:r>
                      <a:endParaRPr kumimoji="1" lang="en-US" altLang="ja-JP" sz="3200" dirty="0"/>
                    </a:p>
                    <a:p>
                      <a:endParaRPr kumimoji="1" lang="en-US" altLang="ja-JP" sz="2400" dirty="0"/>
                    </a:p>
                    <a:p>
                      <a:r>
                        <a:rPr kumimoji="1" lang="ja-JP" altLang="en-US" sz="2800" dirty="0">
                          <a:solidFill>
                            <a:srgbClr val="000099"/>
                          </a:solidFill>
                        </a:rPr>
                        <a:t>まず自分自身を変える</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544243579"/>
                  </a:ext>
                </a:extLst>
              </a:tr>
            </a:tbl>
          </a:graphicData>
        </a:graphic>
      </p:graphicFrame>
      <p:graphicFrame>
        <p:nvGraphicFramePr>
          <p:cNvPr id="8" name="表 7">
            <a:extLst>
              <a:ext uri="{FF2B5EF4-FFF2-40B4-BE49-F238E27FC236}">
                <a16:creationId xmlns:a16="http://schemas.microsoft.com/office/drawing/2014/main" id="{D15A26C6-5238-FB6C-EC12-EE9C36F62281}"/>
              </a:ext>
            </a:extLst>
          </p:cNvPr>
          <p:cNvGraphicFramePr>
            <a:graphicFrameLocks noGrp="1"/>
          </p:cNvGraphicFramePr>
          <p:nvPr>
            <p:extLst>
              <p:ext uri="{D42A27DB-BD31-4B8C-83A1-F6EECF244321}">
                <p14:modId xmlns:p14="http://schemas.microsoft.com/office/powerpoint/2010/main" val="2721990799"/>
              </p:ext>
            </p:extLst>
          </p:nvPr>
        </p:nvGraphicFramePr>
        <p:xfrm>
          <a:off x="5873857" y="1890793"/>
          <a:ext cx="3580109" cy="1813302"/>
        </p:xfrm>
        <a:graphic>
          <a:graphicData uri="http://schemas.openxmlformats.org/drawingml/2006/table">
            <a:tbl>
              <a:tblPr/>
              <a:tblGrid>
                <a:gridCol w="3580109">
                  <a:extLst>
                    <a:ext uri="{9D8B030D-6E8A-4147-A177-3AD203B41FA5}">
                      <a16:colId xmlns:a16="http://schemas.microsoft.com/office/drawing/2014/main" val="2774315131"/>
                    </a:ext>
                  </a:extLst>
                </a:gridCol>
              </a:tblGrid>
              <a:tr h="1813302">
                <a:tc>
                  <a:txBody>
                    <a:bodyPr/>
                    <a:lstStyle/>
                    <a:p>
                      <a:r>
                        <a:rPr kumimoji="1" lang="ja-JP" altLang="en-US" sz="2800" dirty="0"/>
                        <a:t>２．</a:t>
                      </a:r>
                      <a:r>
                        <a:rPr kumimoji="1" lang="ja-JP" altLang="en-US" sz="3200" dirty="0"/>
                        <a:t>クラブ</a:t>
                      </a:r>
                      <a:endParaRPr kumimoji="1" lang="en-US" altLang="ja-JP" sz="3200" dirty="0"/>
                    </a:p>
                    <a:p>
                      <a:endParaRPr kumimoji="1" lang="en-US" altLang="ja-JP" dirty="0"/>
                    </a:p>
                    <a:p>
                      <a:r>
                        <a:rPr kumimoji="1" lang="ja-JP" altLang="en-US" sz="2800" dirty="0">
                          <a:solidFill>
                            <a:srgbClr val="663300"/>
                          </a:solidFill>
                        </a:rPr>
                        <a:t>次にクラブと地区を変える</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4173730336"/>
                  </a:ext>
                </a:extLst>
              </a:tr>
            </a:tbl>
          </a:graphicData>
        </a:graphic>
      </p:graphicFrame>
      <p:graphicFrame>
        <p:nvGraphicFramePr>
          <p:cNvPr id="10" name="表 9">
            <a:extLst>
              <a:ext uri="{FF2B5EF4-FFF2-40B4-BE49-F238E27FC236}">
                <a16:creationId xmlns:a16="http://schemas.microsoft.com/office/drawing/2014/main" id="{4B83835D-3FF0-44D1-D472-64AD20C99B89}"/>
              </a:ext>
            </a:extLst>
          </p:cNvPr>
          <p:cNvGraphicFramePr>
            <a:graphicFrameLocks noGrp="1"/>
          </p:cNvGraphicFramePr>
          <p:nvPr>
            <p:extLst>
              <p:ext uri="{D42A27DB-BD31-4B8C-83A1-F6EECF244321}">
                <p14:modId xmlns:p14="http://schemas.microsoft.com/office/powerpoint/2010/main" val="3853417447"/>
              </p:ext>
            </p:extLst>
          </p:nvPr>
        </p:nvGraphicFramePr>
        <p:xfrm>
          <a:off x="5904854" y="4156127"/>
          <a:ext cx="3580109" cy="2092272"/>
        </p:xfrm>
        <a:graphic>
          <a:graphicData uri="http://schemas.openxmlformats.org/drawingml/2006/table">
            <a:tbl>
              <a:tblPr/>
              <a:tblGrid>
                <a:gridCol w="3580109">
                  <a:extLst>
                    <a:ext uri="{9D8B030D-6E8A-4147-A177-3AD203B41FA5}">
                      <a16:colId xmlns:a16="http://schemas.microsoft.com/office/drawing/2014/main" val="3430771269"/>
                    </a:ext>
                  </a:extLst>
                </a:gridCol>
              </a:tblGrid>
              <a:tr h="2092272">
                <a:tc>
                  <a:txBody>
                    <a:bodyPr/>
                    <a:lstStyle/>
                    <a:p>
                      <a:r>
                        <a:rPr kumimoji="1" lang="ja-JP" altLang="en-US" sz="2800" dirty="0"/>
                        <a:t>４．</a:t>
                      </a:r>
                      <a:r>
                        <a:rPr kumimoji="1" lang="ja-JP" altLang="en-US" sz="3200" dirty="0"/>
                        <a:t>世界</a:t>
                      </a:r>
                      <a:endParaRPr kumimoji="1" lang="en-US" altLang="ja-JP" sz="3200" dirty="0"/>
                    </a:p>
                    <a:p>
                      <a:endParaRPr kumimoji="1" lang="en-US" altLang="ja-JP" dirty="0"/>
                    </a:p>
                    <a:p>
                      <a:r>
                        <a:rPr kumimoji="1" lang="ja-JP" altLang="en-US" sz="2800" dirty="0">
                          <a:solidFill>
                            <a:srgbClr val="C00000"/>
                          </a:solidFill>
                        </a:rPr>
                        <a:t>そして世界に持続可能な変化を生み出す</a:t>
                      </a:r>
                      <a:r>
                        <a:rPr kumimoji="1" lang="ja-JP" altLang="en-US" sz="2800" dirty="0"/>
                        <a:t>。</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1513006123"/>
                  </a:ext>
                </a:extLst>
              </a:tr>
            </a:tbl>
          </a:graphicData>
        </a:graphic>
      </p:graphicFrame>
      <p:sp>
        <p:nvSpPr>
          <p:cNvPr id="11" name="矢印: 右 10">
            <a:extLst>
              <a:ext uri="{FF2B5EF4-FFF2-40B4-BE49-F238E27FC236}">
                <a16:creationId xmlns:a16="http://schemas.microsoft.com/office/drawing/2014/main" id="{938D5099-620E-88C4-2C73-1FE967A1D0A3}"/>
              </a:ext>
            </a:extLst>
          </p:cNvPr>
          <p:cNvSpPr/>
          <p:nvPr/>
        </p:nvSpPr>
        <p:spPr>
          <a:xfrm>
            <a:off x="5222929" y="2650210"/>
            <a:ext cx="449451" cy="3651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右 11">
            <a:extLst>
              <a:ext uri="{FF2B5EF4-FFF2-40B4-BE49-F238E27FC236}">
                <a16:creationId xmlns:a16="http://schemas.microsoft.com/office/drawing/2014/main" id="{92703870-54D8-D312-8225-E7390CC94F38}"/>
              </a:ext>
            </a:extLst>
          </p:cNvPr>
          <p:cNvSpPr/>
          <p:nvPr/>
        </p:nvSpPr>
        <p:spPr>
          <a:xfrm>
            <a:off x="5222928" y="4831139"/>
            <a:ext cx="449451" cy="3651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右 12">
            <a:extLst>
              <a:ext uri="{FF2B5EF4-FFF2-40B4-BE49-F238E27FC236}">
                <a16:creationId xmlns:a16="http://schemas.microsoft.com/office/drawing/2014/main" id="{7F65FCA8-E627-28EE-6851-D73D5C045B48}"/>
              </a:ext>
            </a:extLst>
          </p:cNvPr>
          <p:cNvSpPr/>
          <p:nvPr/>
        </p:nvSpPr>
        <p:spPr>
          <a:xfrm rot="8024506">
            <a:off x="5145229" y="3784632"/>
            <a:ext cx="449451" cy="27720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4" name="表 13">
            <a:extLst>
              <a:ext uri="{FF2B5EF4-FFF2-40B4-BE49-F238E27FC236}">
                <a16:creationId xmlns:a16="http://schemas.microsoft.com/office/drawing/2014/main" id="{DB4DA2BB-7369-9118-B441-C13F8E2108B1}"/>
              </a:ext>
            </a:extLst>
          </p:cNvPr>
          <p:cNvGraphicFramePr>
            <a:graphicFrameLocks noGrp="1"/>
          </p:cNvGraphicFramePr>
          <p:nvPr>
            <p:extLst>
              <p:ext uri="{D42A27DB-BD31-4B8C-83A1-F6EECF244321}">
                <p14:modId xmlns:p14="http://schemas.microsoft.com/office/powerpoint/2010/main" val="2052674581"/>
              </p:ext>
            </p:extLst>
          </p:nvPr>
        </p:nvGraphicFramePr>
        <p:xfrm>
          <a:off x="1224366" y="3998563"/>
          <a:ext cx="3781587" cy="1766806"/>
        </p:xfrm>
        <a:graphic>
          <a:graphicData uri="http://schemas.openxmlformats.org/drawingml/2006/table">
            <a:tbl>
              <a:tblPr/>
              <a:tblGrid>
                <a:gridCol w="3781587">
                  <a:extLst>
                    <a:ext uri="{9D8B030D-6E8A-4147-A177-3AD203B41FA5}">
                      <a16:colId xmlns:a16="http://schemas.microsoft.com/office/drawing/2014/main" val="1816321442"/>
                    </a:ext>
                  </a:extLst>
                </a:gridCol>
              </a:tblGrid>
              <a:tr h="1766806">
                <a:tc>
                  <a:txBody>
                    <a:bodyPr/>
                    <a:lstStyle/>
                    <a:p>
                      <a:r>
                        <a:rPr kumimoji="1" lang="ja-JP" altLang="en-US" sz="2800" dirty="0"/>
                        <a:t>３．</a:t>
                      </a:r>
                      <a:r>
                        <a:rPr kumimoji="1" lang="ja-JP" altLang="en-US" sz="3200" dirty="0"/>
                        <a:t>地域社会</a:t>
                      </a:r>
                      <a:endParaRPr kumimoji="1" lang="en-US" altLang="ja-JP" sz="3200" dirty="0"/>
                    </a:p>
                    <a:p>
                      <a:endParaRPr kumimoji="1" lang="en-US" altLang="ja-JP" dirty="0"/>
                    </a:p>
                    <a:p>
                      <a:r>
                        <a:rPr kumimoji="1" lang="ja-JP" altLang="en-US" sz="2800" dirty="0">
                          <a:solidFill>
                            <a:srgbClr val="006666"/>
                          </a:solidFill>
                        </a:rPr>
                        <a:t>その力で地域社会を変える</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48365955"/>
                  </a:ext>
                </a:extLst>
              </a:tr>
            </a:tbl>
          </a:graphicData>
        </a:graphic>
      </p:graphicFrame>
    </p:spTree>
    <p:extLst>
      <p:ext uri="{BB962C8B-B14F-4D97-AF65-F5344CB8AC3E}">
        <p14:creationId xmlns:p14="http://schemas.microsoft.com/office/powerpoint/2010/main" val="487700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11BB89-A9CA-5956-4BFC-7B7132850A74}"/>
              </a:ext>
            </a:extLst>
          </p:cNvPr>
          <p:cNvSpPr>
            <a:spLocks noGrp="1"/>
          </p:cNvSpPr>
          <p:nvPr>
            <p:ph type="title"/>
          </p:nvPr>
        </p:nvSpPr>
        <p:spPr>
          <a:xfrm>
            <a:off x="677334" y="609600"/>
            <a:ext cx="10186978" cy="1622156"/>
          </a:xfrm>
        </p:spPr>
        <p:txBody>
          <a:bodyPr>
            <a:normAutofit fontScale="90000"/>
          </a:bodyPr>
          <a:lstStyle/>
          <a:p>
            <a:pPr algn="ctr">
              <a:lnSpc>
                <a:spcPct val="150000"/>
              </a:lnSpc>
            </a:pPr>
            <a:r>
              <a:rPr kumimoji="1" lang="ja-JP" altLang="en-US" dirty="0">
                <a:solidFill>
                  <a:srgbClr val="0070C0"/>
                </a:solidFill>
              </a:rPr>
              <a:t>地区スローガン</a:t>
            </a:r>
            <a:br>
              <a:rPr kumimoji="1" lang="en-US" altLang="ja-JP" dirty="0"/>
            </a:br>
            <a:r>
              <a:rPr kumimoji="1" lang="ja-JP" altLang="en-US" dirty="0">
                <a:solidFill>
                  <a:srgbClr val="FF0000"/>
                </a:solidFill>
              </a:rPr>
              <a:t>初心の感動を忘れず、地域とともに奉仕を実践しよう</a:t>
            </a:r>
          </a:p>
        </p:txBody>
      </p:sp>
      <p:sp>
        <p:nvSpPr>
          <p:cNvPr id="3" name="コンテンツ プレースホルダー 2">
            <a:extLst>
              <a:ext uri="{FF2B5EF4-FFF2-40B4-BE49-F238E27FC236}">
                <a16:creationId xmlns:a16="http://schemas.microsoft.com/office/drawing/2014/main" id="{C9C516CB-9E58-4E27-2244-7BD904DF2B48}"/>
              </a:ext>
            </a:extLst>
          </p:cNvPr>
          <p:cNvSpPr>
            <a:spLocks noGrp="1"/>
          </p:cNvSpPr>
          <p:nvPr>
            <p:ph idx="1"/>
          </p:nvPr>
        </p:nvSpPr>
        <p:spPr>
          <a:xfrm>
            <a:off x="677333" y="2712202"/>
            <a:ext cx="9505053" cy="3329159"/>
          </a:xfrm>
        </p:spPr>
        <p:txBody>
          <a:bodyPr/>
          <a:lstStyle/>
          <a:p>
            <a:pPr>
              <a:lnSpc>
                <a:spcPct val="150000"/>
              </a:lnSpc>
            </a:pPr>
            <a:r>
              <a:rPr kumimoji="1" lang="ja-JP" altLang="en-US" sz="2800" dirty="0"/>
              <a:t>入会時の動機や感動を大切にする事が、会員維持拡大やクラブ活性化につながる。</a:t>
            </a:r>
            <a:endParaRPr kumimoji="1" lang="en-US" altLang="ja-JP" sz="2800" dirty="0"/>
          </a:p>
          <a:p>
            <a:pPr>
              <a:lnSpc>
                <a:spcPct val="150000"/>
              </a:lnSpc>
            </a:pPr>
            <a:r>
              <a:rPr kumimoji="1" lang="ja-JP" altLang="en-US" sz="2800" dirty="0"/>
              <a:t>私たちの生活基盤である地域を大切にして、未来に繋いでいこう。</a:t>
            </a:r>
            <a:endParaRPr kumimoji="1" lang="en-US" altLang="ja-JP" sz="2800" dirty="0"/>
          </a:p>
          <a:p>
            <a:pPr marL="0" indent="0">
              <a:buNone/>
            </a:pPr>
            <a:endParaRPr kumimoji="1" lang="ja-JP" altLang="en-US" dirty="0"/>
          </a:p>
        </p:txBody>
      </p:sp>
      <p:sp>
        <p:nvSpPr>
          <p:cNvPr id="4" name="フッター プレースホルダー 3">
            <a:extLst>
              <a:ext uri="{FF2B5EF4-FFF2-40B4-BE49-F238E27FC236}">
                <a16:creationId xmlns:a16="http://schemas.microsoft.com/office/drawing/2014/main" id="{CB65467F-9342-55E9-1592-FFE6280320D0}"/>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3201276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735E3B-56EA-6E28-F555-96558F4CEF74}"/>
              </a:ext>
            </a:extLst>
          </p:cNvPr>
          <p:cNvSpPr>
            <a:spLocks noGrp="1"/>
          </p:cNvSpPr>
          <p:nvPr>
            <p:ph type="title"/>
          </p:nvPr>
        </p:nvSpPr>
        <p:spPr>
          <a:xfrm>
            <a:off x="2464230" y="609600"/>
            <a:ext cx="4788977" cy="800746"/>
          </a:xfrm>
        </p:spPr>
        <p:txBody>
          <a:bodyPr/>
          <a:lstStyle/>
          <a:p>
            <a:pPr algn="ctr"/>
            <a:r>
              <a:rPr kumimoji="1" lang="ja-JP" altLang="en-US" dirty="0"/>
              <a:t>まとめとして</a:t>
            </a:r>
          </a:p>
        </p:txBody>
      </p:sp>
      <p:sp>
        <p:nvSpPr>
          <p:cNvPr id="3" name="コンテンツ プレースホルダー 2">
            <a:extLst>
              <a:ext uri="{FF2B5EF4-FFF2-40B4-BE49-F238E27FC236}">
                <a16:creationId xmlns:a16="http://schemas.microsoft.com/office/drawing/2014/main" id="{EC13351B-8DA3-5EE0-5F93-57E532DA6D50}"/>
              </a:ext>
            </a:extLst>
          </p:cNvPr>
          <p:cNvSpPr>
            <a:spLocks noGrp="1"/>
          </p:cNvSpPr>
          <p:nvPr>
            <p:ph idx="1"/>
          </p:nvPr>
        </p:nvSpPr>
        <p:spPr>
          <a:xfrm>
            <a:off x="677334" y="1689315"/>
            <a:ext cx="8596668" cy="4352047"/>
          </a:xfrm>
        </p:spPr>
        <p:txBody>
          <a:bodyPr>
            <a:normAutofit/>
          </a:bodyPr>
          <a:lstStyle/>
          <a:p>
            <a:r>
              <a:rPr kumimoji="1" lang="ja-JP" altLang="en-US" sz="2800" dirty="0">
                <a:solidFill>
                  <a:srgbClr val="FF0000"/>
                </a:solidFill>
              </a:rPr>
              <a:t>クラブ会長の役割とは</a:t>
            </a:r>
            <a:endParaRPr kumimoji="1" lang="en-US" altLang="ja-JP" sz="2800" dirty="0">
              <a:solidFill>
                <a:srgbClr val="FF0000"/>
              </a:solidFill>
            </a:endParaRPr>
          </a:p>
          <a:p>
            <a:r>
              <a:rPr kumimoji="1" lang="ja-JP" altLang="en-US" sz="2400" dirty="0"/>
              <a:t>１．クラブの親睦融和を図る</a:t>
            </a:r>
            <a:endParaRPr kumimoji="1" lang="en-US" altLang="ja-JP" sz="2400" dirty="0"/>
          </a:p>
          <a:p>
            <a:r>
              <a:rPr lang="ja-JP" altLang="en-US" sz="2400" dirty="0"/>
              <a:t>２．会員を維持拡大し、多様性のある会員の入会を目指す</a:t>
            </a:r>
            <a:endParaRPr lang="en-US" altLang="ja-JP" sz="2400" dirty="0"/>
          </a:p>
          <a:p>
            <a:r>
              <a:rPr lang="ja-JP" altLang="en-US" sz="2400" dirty="0"/>
              <a:t>３．</a:t>
            </a:r>
            <a:r>
              <a:rPr kumimoji="1" lang="ja-JP" altLang="en-US" sz="2400" dirty="0"/>
              <a:t>健康に留意して１年間を過ごす</a:t>
            </a:r>
            <a:endParaRPr kumimoji="1" lang="en-US" altLang="ja-JP" sz="2400" dirty="0"/>
          </a:p>
          <a:p>
            <a:r>
              <a:rPr lang="ja-JP" altLang="en-US" sz="2400" dirty="0"/>
              <a:t>４．</a:t>
            </a:r>
            <a:r>
              <a:rPr lang="en-US" altLang="ja-JP" sz="2400" dirty="0"/>
              <a:t>RI</a:t>
            </a:r>
            <a:r>
              <a:rPr lang="ja-JP" altLang="en-US" sz="2400" dirty="0"/>
              <a:t>や地区の情報をクラブに伝える</a:t>
            </a:r>
            <a:endParaRPr lang="en-US" altLang="ja-JP" sz="2400" dirty="0"/>
          </a:p>
          <a:p>
            <a:r>
              <a:rPr lang="ja-JP" altLang="en-US" sz="2400" dirty="0"/>
              <a:t>５．</a:t>
            </a:r>
            <a:r>
              <a:rPr kumimoji="1" lang="ja-JP" altLang="en-US" sz="2400" dirty="0"/>
              <a:t>クラブや地区の行事を継続・協力し、成功させる</a:t>
            </a:r>
            <a:endParaRPr kumimoji="1" lang="en-US" altLang="ja-JP" sz="2400" dirty="0"/>
          </a:p>
          <a:p>
            <a:r>
              <a:rPr lang="ja-JP" altLang="en-US" sz="2400" dirty="0"/>
              <a:t>６．目標を立てて、実践する</a:t>
            </a:r>
            <a:endParaRPr lang="en-US" altLang="ja-JP" sz="2400" dirty="0"/>
          </a:p>
          <a:p>
            <a:r>
              <a:rPr lang="ja-JP" altLang="en-US" sz="2400" dirty="0"/>
              <a:t>７．自分自身がロータリーを楽しむ</a:t>
            </a:r>
            <a:endParaRPr kumimoji="1" lang="ja-JP" altLang="en-US" sz="2400" dirty="0"/>
          </a:p>
        </p:txBody>
      </p:sp>
      <p:sp>
        <p:nvSpPr>
          <p:cNvPr id="4" name="フッター プレースホルダー 3">
            <a:extLst>
              <a:ext uri="{FF2B5EF4-FFF2-40B4-BE49-F238E27FC236}">
                <a16:creationId xmlns:a16="http://schemas.microsoft.com/office/drawing/2014/main" id="{54FC2E48-E2FD-D007-B9A7-92E503263CF0}"/>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2082195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CC2692-78F1-AF51-8066-E92435923B98}"/>
              </a:ext>
            </a:extLst>
          </p:cNvPr>
          <p:cNvSpPr>
            <a:spLocks noGrp="1"/>
          </p:cNvSpPr>
          <p:nvPr>
            <p:ph type="title"/>
          </p:nvPr>
        </p:nvSpPr>
        <p:spPr>
          <a:xfrm>
            <a:off x="1294180" y="2200759"/>
            <a:ext cx="7979821" cy="1074153"/>
          </a:xfrm>
        </p:spPr>
        <p:txBody>
          <a:bodyPr>
            <a:normAutofit fontScale="90000"/>
          </a:bodyPr>
          <a:lstStyle/>
          <a:p>
            <a:r>
              <a:rPr kumimoji="1" lang="ja-JP" altLang="en-US" dirty="0">
                <a:solidFill>
                  <a:srgbClr val="000099"/>
                </a:solidFill>
              </a:rPr>
              <a:t>第２５４０地区</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8189C827-9DB0-4EC2-DE9D-07337CCC92DA}"/>
              </a:ext>
            </a:extLst>
          </p:cNvPr>
          <p:cNvSpPr>
            <a:spLocks noGrp="1"/>
          </p:cNvSpPr>
          <p:nvPr>
            <p:ph idx="1"/>
          </p:nvPr>
        </p:nvSpPr>
        <p:spPr>
          <a:xfrm>
            <a:off x="677334" y="3912984"/>
            <a:ext cx="8596668" cy="1921789"/>
          </a:xfrm>
        </p:spPr>
        <p:txBody>
          <a:bodyPr>
            <a:normAutofit fontScale="92500"/>
          </a:bodyPr>
          <a:lstStyle/>
          <a:p>
            <a:r>
              <a:rPr lang="ja-JP" altLang="en-US" sz="3600" dirty="0"/>
              <a:t>ご清聴ありがとうございました。</a:t>
            </a:r>
            <a:endParaRPr lang="en-US" altLang="ja-JP" sz="3600" dirty="0"/>
          </a:p>
          <a:p>
            <a:pPr marL="0" indent="0">
              <a:lnSpc>
                <a:spcPct val="150000"/>
              </a:lnSpc>
              <a:buNone/>
            </a:pPr>
            <a:r>
              <a:rPr lang="ja-JP" altLang="en-US" dirty="0"/>
              <a:t>　　　　　　　　　　　　　　</a:t>
            </a:r>
            <a:r>
              <a:rPr lang="en-US" altLang="ja-JP" sz="2400" dirty="0"/>
              <a:t>2025-2026</a:t>
            </a:r>
            <a:r>
              <a:rPr lang="ja-JP" altLang="en-US" sz="2400" dirty="0"/>
              <a:t>年度国際ロータリー第</a:t>
            </a:r>
            <a:r>
              <a:rPr lang="en-US" altLang="ja-JP" sz="2400" dirty="0"/>
              <a:t>2540</a:t>
            </a:r>
            <a:r>
              <a:rPr lang="ja-JP" altLang="en-US" sz="2400" dirty="0"/>
              <a:t>地区</a:t>
            </a:r>
          </a:p>
          <a:p>
            <a:pPr marL="0" indent="0">
              <a:buNone/>
            </a:pPr>
            <a:r>
              <a:rPr lang="ja-JP" altLang="en-US" sz="2400" dirty="0"/>
              <a:t>　　　　　　　　　　　　　　　　　地区研修委員長　佐藤　和志</a:t>
            </a:r>
          </a:p>
          <a:p>
            <a:pPr marL="0" indent="0">
              <a:buNone/>
            </a:pPr>
            <a:endParaRPr lang="en-US" altLang="ja-JP" dirty="0"/>
          </a:p>
          <a:p>
            <a:pPr marL="0" indent="0">
              <a:buNone/>
            </a:pPr>
            <a:endParaRPr kumimoji="1" lang="ja-JP" altLang="en-US" dirty="0"/>
          </a:p>
        </p:txBody>
      </p:sp>
      <p:sp>
        <p:nvSpPr>
          <p:cNvPr id="4" name="フッター プレースホルダー 3">
            <a:extLst>
              <a:ext uri="{FF2B5EF4-FFF2-40B4-BE49-F238E27FC236}">
                <a16:creationId xmlns:a16="http://schemas.microsoft.com/office/drawing/2014/main" id="{AA7746DA-4DB3-D61D-5CD1-B573131C9CA4}"/>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pic>
        <p:nvPicPr>
          <p:cNvPr id="5" name="図 4">
            <a:extLst>
              <a:ext uri="{FF2B5EF4-FFF2-40B4-BE49-F238E27FC236}">
                <a16:creationId xmlns:a16="http://schemas.microsoft.com/office/drawing/2014/main" id="{47C65C06-D6A7-74B9-DAD6-07BAF50780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4181" y="488534"/>
            <a:ext cx="5063918" cy="1712225"/>
          </a:xfrm>
          <a:prstGeom prst="rect">
            <a:avLst/>
          </a:prstGeom>
        </p:spPr>
      </p:pic>
      <p:pic>
        <p:nvPicPr>
          <p:cNvPr id="6" name="図 5">
            <a:extLst>
              <a:ext uri="{FF2B5EF4-FFF2-40B4-BE49-F238E27FC236}">
                <a16:creationId xmlns:a16="http://schemas.microsoft.com/office/drawing/2014/main" id="{A65DD7A6-3EB7-ED98-B408-7ABE5A78138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58457" y="488534"/>
            <a:ext cx="2115185" cy="2092960"/>
          </a:xfrm>
          <a:prstGeom prst="rect">
            <a:avLst/>
          </a:prstGeom>
        </p:spPr>
      </p:pic>
    </p:spTree>
    <p:extLst>
      <p:ext uri="{BB962C8B-B14F-4D97-AF65-F5344CB8AC3E}">
        <p14:creationId xmlns:p14="http://schemas.microsoft.com/office/powerpoint/2010/main" val="2245973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60E960-427A-DE1B-F456-D22A5B16810F}"/>
              </a:ext>
            </a:extLst>
          </p:cNvPr>
          <p:cNvSpPr>
            <a:spLocks noGrp="1"/>
          </p:cNvSpPr>
          <p:nvPr>
            <p:ph type="title"/>
          </p:nvPr>
        </p:nvSpPr>
        <p:spPr>
          <a:xfrm>
            <a:off x="2252546" y="609600"/>
            <a:ext cx="7021456" cy="1308410"/>
          </a:xfrm>
        </p:spPr>
        <p:txBody>
          <a:bodyPr>
            <a:normAutofit fontScale="90000"/>
          </a:bodyPr>
          <a:lstStyle/>
          <a:p>
            <a:r>
              <a:rPr kumimoji="1" lang="ja-JP" altLang="en-US" sz="4400" dirty="0">
                <a:solidFill>
                  <a:srgbClr val="C00000"/>
                </a:solidFill>
              </a:rPr>
              <a:t>☆</a:t>
            </a:r>
            <a:r>
              <a:rPr kumimoji="1" lang="ja-JP" altLang="en-US" sz="4900" dirty="0">
                <a:solidFill>
                  <a:srgbClr val="C00000"/>
                </a:solidFill>
              </a:rPr>
              <a:t>オンラインで学ぶ</a:t>
            </a:r>
            <a:br>
              <a:rPr kumimoji="1" lang="en-US" altLang="ja-JP" sz="4400" dirty="0">
                <a:solidFill>
                  <a:srgbClr val="C00000"/>
                </a:solidFill>
              </a:rPr>
            </a:br>
            <a:r>
              <a:rPr kumimoji="1" lang="ja-JP" altLang="en-US" sz="4400" dirty="0">
                <a:solidFill>
                  <a:srgbClr val="C00000"/>
                </a:solidFill>
              </a:rPr>
              <a:t>　</a:t>
            </a:r>
            <a:r>
              <a:rPr lang="ja-JP" altLang="en-US" sz="4400" dirty="0">
                <a:solidFill>
                  <a:srgbClr val="C00000"/>
                </a:solidFill>
              </a:rPr>
              <a:t>マイ・ロータリーより</a:t>
            </a:r>
            <a:br>
              <a:rPr kumimoji="1" lang="en-US" altLang="ja-JP" dirty="0">
                <a:solidFill>
                  <a:srgbClr val="C00000"/>
                </a:solidFill>
              </a:rPr>
            </a:br>
            <a:endParaRPr kumimoji="1" lang="ja-JP" altLang="en-US" dirty="0">
              <a:solidFill>
                <a:srgbClr val="C00000"/>
              </a:solidFill>
            </a:endParaRPr>
          </a:p>
        </p:txBody>
      </p:sp>
      <p:sp>
        <p:nvSpPr>
          <p:cNvPr id="3" name="コンテンツ プレースホルダー 2">
            <a:extLst>
              <a:ext uri="{FF2B5EF4-FFF2-40B4-BE49-F238E27FC236}">
                <a16:creationId xmlns:a16="http://schemas.microsoft.com/office/drawing/2014/main" id="{11EFC318-3C41-4058-D757-BD2CFE1B3F55}"/>
              </a:ext>
            </a:extLst>
          </p:cNvPr>
          <p:cNvSpPr>
            <a:spLocks noGrp="1"/>
          </p:cNvSpPr>
          <p:nvPr>
            <p:ph idx="1"/>
          </p:nvPr>
        </p:nvSpPr>
        <p:spPr>
          <a:xfrm>
            <a:off x="677334" y="2743200"/>
            <a:ext cx="8596668" cy="3298162"/>
          </a:xfrm>
        </p:spPr>
        <p:txBody>
          <a:bodyPr>
            <a:normAutofit/>
          </a:bodyPr>
          <a:lstStyle/>
          <a:p>
            <a:r>
              <a:rPr lang="en-US" altLang="ja-JP" sz="3200" dirty="0">
                <a:solidFill>
                  <a:srgbClr val="C00000"/>
                </a:solidFill>
              </a:rPr>
              <a:t>•	</a:t>
            </a:r>
            <a:r>
              <a:rPr lang="ja-JP" altLang="en-US" sz="3200" dirty="0">
                <a:solidFill>
                  <a:srgbClr val="C00000"/>
                </a:solidFill>
              </a:rPr>
              <a:t>ラーニングセンターで以下を修了する：</a:t>
            </a:r>
            <a:endParaRPr lang="en-US" altLang="ja-JP" sz="3200" dirty="0">
              <a:solidFill>
                <a:srgbClr val="C00000"/>
              </a:solidFill>
            </a:endParaRPr>
          </a:p>
          <a:p>
            <a:r>
              <a:rPr lang="en-US" altLang="ja-JP" sz="3200" dirty="0">
                <a:solidFill>
                  <a:srgbClr val="C00000"/>
                </a:solidFill>
              </a:rPr>
              <a:t>– </a:t>
            </a:r>
            <a:r>
              <a:rPr lang="ja-JP" altLang="en-US" sz="3200" dirty="0">
                <a:solidFill>
                  <a:srgbClr val="C00000"/>
                </a:solidFill>
              </a:rPr>
              <a:t>「クラブ会長の基本」の学習プラン</a:t>
            </a:r>
          </a:p>
          <a:p>
            <a:r>
              <a:rPr lang="en-US" altLang="ja-JP" sz="3200" dirty="0">
                <a:solidFill>
                  <a:srgbClr val="C00000"/>
                </a:solidFill>
              </a:rPr>
              <a:t>– </a:t>
            </a:r>
            <a:r>
              <a:rPr lang="ja-JP" altLang="en-US" sz="3200" dirty="0">
                <a:solidFill>
                  <a:srgbClr val="C00000"/>
                </a:solidFill>
              </a:rPr>
              <a:t>「クラブ会長（中級）」の学習プラン</a:t>
            </a:r>
            <a:endParaRPr lang="en-US" altLang="ja-JP" sz="3200" dirty="0">
              <a:solidFill>
                <a:srgbClr val="C00000"/>
              </a:solidFill>
            </a:endParaRPr>
          </a:p>
          <a:p>
            <a:r>
              <a:rPr lang="en-US" altLang="ja-JP" sz="3200" dirty="0">
                <a:solidFill>
                  <a:srgbClr val="C00000"/>
                </a:solidFill>
              </a:rPr>
              <a:t>• </a:t>
            </a:r>
            <a:r>
              <a:rPr lang="ja-JP" altLang="en-US" sz="3200" dirty="0">
                <a:solidFill>
                  <a:srgbClr val="C00000"/>
                </a:solidFill>
              </a:rPr>
              <a:t>ニーズに応じたそのほかの コースと学習プラン</a:t>
            </a:r>
            <a:endParaRPr kumimoji="1" lang="ja-JP" altLang="en-US" sz="3200" dirty="0">
              <a:solidFill>
                <a:srgbClr val="C00000"/>
              </a:solidFill>
            </a:endParaRPr>
          </a:p>
        </p:txBody>
      </p:sp>
      <p:sp>
        <p:nvSpPr>
          <p:cNvPr id="4" name="フッター プレースホルダー 3">
            <a:extLst>
              <a:ext uri="{FF2B5EF4-FFF2-40B4-BE49-F238E27FC236}">
                <a16:creationId xmlns:a16="http://schemas.microsoft.com/office/drawing/2014/main" id="{2C4033DE-ECF2-A18C-CBD4-B51386A2AB5A}"/>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283985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594492-FCFD-3D4A-BA5D-6C1725CF81D7}"/>
              </a:ext>
            </a:extLst>
          </p:cNvPr>
          <p:cNvSpPr>
            <a:spLocks noGrp="1"/>
          </p:cNvSpPr>
          <p:nvPr>
            <p:ph type="title"/>
          </p:nvPr>
        </p:nvSpPr>
        <p:spPr>
          <a:xfrm>
            <a:off x="2542478" y="609600"/>
            <a:ext cx="6731524" cy="1018478"/>
          </a:xfrm>
        </p:spPr>
        <p:txBody>
          <a:bodyPr>
            <a:normAutofit/>
          </a:bodyPr>
          <a:lstStyle/>
          <a:p>
            <a:r>
              <a:rPr kumimoji="1" lang="ja-JP" altLang="en-US" sz="4400" dirty="0">
                <a:solidFill>
                  <a:schemeClr val="accent2">
                    <a:lumMod val="50000"/>
                  </a:schemeClr>
                </a:solidFill>
              </a:rPr>
              <a:t>☆仲間と一緒に学ぶ</a:t>
            </a:r>
          </a:p>
        </p:txBody>
      </p:sp>
      <p:sp>
        <p:nvSpPr>
          <p:cNvPr id="3" name="コンテンツ プレースホルダー 2">
            <a:extLst>
              <a:ext uri="{FF2B5EF4-FFF2-40B4-BE49-F238E27FC236}">
                <a16:creationId xmlns:a16="http://schemas.microsoft.com/office/drawing/2014/main" id="{51422700-E1B2-96C8-EE20-0262142290E2}"/>
              </a:ext>
            </a:extLst>
          </p:cNvPr>
          <p:cNvSpPr>
            <a:spLocks noGrp="1"/>
          </p:cNvSpPr>
          <p:nvPr>
            <p:ph idx="1"/>
          </p:nvPr>
        </p:nvSpPr>
        <p:spPr>
          <a:xfrm>
            <a:off x="677334" y="2074127"/>
            <a:ext cx="10652305" cy="3967236"/>
          </a:xfrm>
        </p:spPr>
        <p:txBody>
          <a:bodyPr>
            <a:normAutofit/>
          </a:bodyPr>
          <a:lstStyle/>
          <a:p>
            <a:r>
              <a:rPr lang="en-US" altLang="ja-JP" sz="3200" dirty="0"/>
              <a:t>•</a:t>
            </a:r>
            <a:r>
              <a:rPr lang="ja-JP" altLang="en-US" sz="3600" dirty="0">
                <a:solidFill>
                  <a:schemeClr val="accent2">
                    <a:lumMod val="50000"/>
                  </a:schemeClr>
                </a:solidFill>
              </a:rPr>
              <a:t>会長エレクト・ラーニングセミナーに出席する</a:t>
            </a:r>
            <a:endParaRPr lang="en-US" altLang="ja-JP" sz="3600" dirty="0">
              <a:solidFill>
                <a:schemeClr val="accent2">
                  <a:lumMod val="50000"/>
                </a:schemeClr>
              </a:solidFill>
            </a:endParaRPr>
          </a:p>
          <a:p>
            <a:pPr marL="0" indent="0">
              <a:buNone/>
            </a:pPr>
            <a:endParaRPr lang="en-US" altLang="ja-JP" sz="3600" dirty="0">
              <a:solidFill>
                <a:schemeClr val="accent2">
                  <a:lumMod val="50000"/>
                </a:schemeClr>
              </a:solidFill>
            </a:endParaRPr>
          </a:p>
          <a:p>
            <a:r>
              <a:rPr lang="en-US" altLang="ja-JP" sz="3600" dirty="0">
                <a:solidFill>
                  <a:schemeClr val="accent2">
                    <a:lumMod val="50000"/>
                  </a:schemeClr>
                </a:solidFill>
              </a:rPr>
              <a:t>•</a:t>
            </a:r>
            <a:r>
              <a:rPr lang="ja-JP" altLang="en-US" sz="3600" dirty="0">
                <a:solidFill>
                  <a:schemeClr val="accent2">
                    <a:lumMod val="50000"/>
                  </a:schemeClr>
                </a:solidFill>
              </a:rPr>
              <a:t>クラブリーダーシップ・ラーニングセミナーに出席する</a:t>
            </a:r>
            <a:endParaRPr lang="en-US" altLang="ja-JP" sz="3600" dirty="0">
              <a:solidFill>
                <a:schemeClr val="accent2">
                  <a:lumMod val="50000"/>
                </a:schemeClr>
              </a:solidFill>
            </a:endParaRPr>
          </a:p>
          <a:p>
            <a:pPr marL="0" indent="0">
              <a:buNone/>
            </a:pPr>
            <a:endParaRPr lang="en-US" altLang="ja-JP" sz="3600" dirty="0">
              <a:solidFill>
                <a:schemeClr val="accent2">
                  <a:lumMod val="50000"/>
                </a:schemeClr>
              </a:solidFill>
            </a:endParaRPr>
          </a:p>
          <a:p>
            <a:r>
              <a:rPr lang="en-US" altLang="ja-JP" sz="3600" dirty="0">
                <a:solidFill>
                  <a:schemeClr val="accent2">
                    <a:lumMod val="50000"/>
                  </a:schemeClr>
                </a:solidFill>
              </a:rPr>
              <a:t>•</a:t>
            </a:r>
            <a:r>
              <a:rPr lang="ja-JP" altLang="en-US" sz="3600" dirty="0">
                <a:solidFill>
                  <a:schemeClr val="accent2">
                    <a:lumMod val="50000"/>
                  </a:schemeClr>
                </a:solidFill>
              </a:rPr>
              <a:t>地区クラブ活性化ワークショップに参加する</a:t>
            </a:r>
            <a:endParaRPr kumimoji="1" lang="ja-JP" altLang="en-US" sz="3600" dirty="0">
              <a:solidFill>
                <a:schemeClr val="accent2">
                  <a:lumMod val="50000"/>
                </a:schemeClr>
              </a:solidFill>
            </a:endParaRPr>
          </a:p>
        </p:txBody>
      </p:sp>
      <p:sp>
        <p:nvSpPr>
          <p:cNvPr id="4" name="フッター プレースホルダー 3">
            <a:extLst>
              <a:ext uri="{FF2B5EF4-FFF2-40B4-BE49-F238E27FC236}">
                <a16:creationId xmlns:a16="http://schemas.microsoft.com/office/drawing/2014/main" id="{5069267E-EF2E-0768-C34C-7DC6E92BA86A}"/>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647113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1C2208-7E33-F18B-23C7-59037B3B5E5E}"/>
              </a:ext>
            </a:extLst>
          </p:cNvPr>
          <p:cNvSpPr>
            <a:spLocks noGrp="1"/>
          </p:cNvSpPr>
          <p:nvPr>
            <p:ph type="title"/>
          </p:nvPr>
        </p:nvSpPr>
        <p:spPr>
          <a:xfrm>
            <a:off x="1851102" y="609600"/>
            <a:ext cx="7422900" cy="1320800"/>
          </a:xfrm>
        </p:spPr>
        <p:txBody>
          <a:bodyPr>
            <a:normAutofit/>
          </a:bodyPr>
          <a:lstStyle/>
          <a:p>
            <a:r>
              <a:rPr lang="ja-JP" altLang="en-US" sz="4800" dirty="0">
                <a:solidFill>
                  <a:srgbClr val="002060"/>
                </a:solidFill>
              </a:rPr>
              <a:t>☆活動しながら学ぶ</a:t>
            </a:r>
            <a:endParaRPr kumimoji="1" lang="ja-JP" altLang="en-US" sz="4800" dirty="0">
              <a:solidFill>
                <a:srgbClr val="002060"/>
              </a:solidFill>
            </a:endParaRPr>
          </a:p>
        </p:txBody>
      </p:sp>
      <p:sp>
        <p:nvSpPr>
          <p:cNvPr id="3" name="コンテンツ プレースホルダー 2">
            <a:extLst>
              <a:ext uri="{FF2B5EF4-FFF2-40B4-BE49-F238E27FC236}">
                <a16:creationId xmlns:a16="http://schemas.microsoft.com/office/drawing/2014/main" id="{653978A4-1E3D-0E02-39C9-E0E21312DC1A}"/>
              </a:ext>
            </a:extLst>
          </p:cNvPr>
          <p:cNvSpPr>
            <a:spLocks noGrp="1"/>
          </p:cNvSpPr>
          <p:nvPr>
            <p:ph idx="1"/>
          </p:nvPr>
        </p:nvSpPr>
        <p:spPr>
          <a:xfrm>
            <a:off x="677333" y="2160589"/>
            <a:ext cx="10540793" cy="3880773"/>
          </a:xfrm>
        </p:spPr>
        <p:txBody>
          <a:bodyPr>
            <a:noAutofit/>
          </a:bodyPr>
          <a:lstStyle/>
          <a:p>
            <a:r>
              <a:rPr lang="en-US" altLang="ja-JP" sz="4000" dirty="0">
                <a:solidFill>
                  <a:srgbClr val="002060"/>
                </a:solidFill>
              </a:rPr>
              <a:t>•</a:t>
            </a:r>
            <a:r>
              <a:rPr lang="ja-JP" altLang="en-US" sz="4000" dirty="0">
                <a:solidFill>
                  <a:srgbClr val="002060"/>
                </a:solidFill>
              </a:rPr>
              <a:t>現会長の仕事を観察する　</a:t>
            </a:r>
            <a:endParaRPr lang="en-US" altLang="ja-JP" sz="4000" dirty="0">
              <a:solidFill>
                <a:srgbClr val="002060"/>
              </a:solidFill>
            </a:endParaRPr>
          </a:p>
          <a:p>
            <a:r>
              <a:rPr lang="en-US" altLang="ja-JP" sz="4000" dirty="0">
                <a:solidFill>
                  <a:srgbClr val="002060"/>
                </a:solidFill>
              </a:rPr>
              <a:t>•</a:t>
            </a:r>
            <a:r>
              <a:rPr lang="ja-JP" altLang="en-US" sz="4000" dirty="0">
                <a:solidFill>
                  <a:srgbClr val="002060"/>
                </a:solidFill>
              </a:rPr>
              <a:t>ガバナー補佐と会う	</a:t>
            </a:r>
            <a:endParaRPr lang="en-US" altLang="ja-JP" sz="4000" dirty="0">
              <a:solidFill>
                <a:srgbClr val="002060"/>
              </a:solidFill>
            </a:endParaRPr>
          </a:p>
          <a:p>
            <a:r>
              <a:rPr lang="en-US" altLang="ja-JP" sz="4000" dirty="0">
                <a:solidFill>
                  <a:srgbClr val="002060"/>
                </a:solidFill>
              </a:rPr>
              <a:t>• </a:t>
            </a:r>
            <a:r>
              <a:rPr lang="ja-JP" altLang="en-US" sz="4000" dirty="0">
                <a:solidFill>
                  <a:srgbClr val="002060"/>
                </a:solidFill>
              </a:rPr>
              <a:t>近隣クラブの会長エレクトや 会長と会う</a:t>
            </a:r>
            <a:endParaRPr lang="en-US" altLang="ja-JP" sz="4000" dirty="0">
              <a:solidFill>
                <a:srgbClr val="002060"/>
              </a:solidFill>
            </a:endParaRPr>
          </a:p>
          <a:p>
            <a:r>
              <a:rPr lang="en-US" altLang="ja-JP" sz="4000" dirty="0">
                <a:solidFill>
                  <a:srgbClr val="002060"/>
                </a:solidFill>
              </a:rPr>
              <a:t>• </a:t>
            </a:r>
            <a:r>
              <a:rPr lang="ja-JP" altLang="en-US" sz="4000" dirty="0">
                <a:solidFill>
                  <a:srgbClr val="002060"/>
                </a:solidFill>
              </a:rPr>
              <a:t>クラブ協議会を企画・実施する</a:t>
            </a:r>
            <a:endParaRPr kumimoji="1" lang="ja-JP" altLang="en-US" sz="4000" dirty="0">
              <a:solidFill>
                <a:srgbClr val="002060"/>
              </a:solidFill>
            </a:endParaRPr>
          </a:p>
        </p:txBody>
      </p:sp>
      <p:sp>
        <p:nvSpPr>
          <p:cNvPr id="4" name="フッター プレースホルダー 3">
            <a:extLst>
              <a:ext uri="{FF2B5EF4-FFF2-40B4-BE49-F238E27FC236}">
                <a16:creationId xmlns:a16="http://schemas.microsoft.com/office/drawing/2014/main" id="{DD033377-D431-3F93-3033-63EFAA3F2E30}"/>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186949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E7B676-D646-B987-0319-4D7BC7F997E0}"/>
              </a:ext>
            </a:extLst>
          </p:cNvPr>
          <p:cNvSpPr>
            <a:spLocks noGrp="1"/>
          </p:cNvSpPr>
          <p:nvPr>
            <p:ph type="title"/>
          </p:nvPr>
        </p:nvSpPr>
        <p:spPr>
          <a:xfrm>
            <a:off x="3144644" y="609600"/>
            <a:ext cx="6129358" cy="1320800"/>
          </a:xfrm>
        </p:spPr>
        <p:txBody>
          <a:bodyPr>
            <a:normAutofit/>
          </a:bodyPr>
          <a:lstStyle/>
          <a:p>
            <a:r>
              <a:rPr kumimoji="1" lang="ja-JP" altLang="en-US" sz="4800" dirty="0">
                <a:solidFill>
                  <a:srgbClr val="0070C0"/>
                </a:solidFill>
              </a:rPr>
              <a:t>☆計画する</a:t>
            </a:r>
          </a:p>
        </p:txBody>
      </p:sp>
      <p:sp>
        <p:nvSpPr>
          <p:cNvPr id="3" name="コンテンツ プレースホルダー 2">
            <a:extLst>
              <a:ext uri="{FF2B5EF4-FFF2-40B4-BE49-F238E27FC236}">
                <a16:creationId xmlns:a16="http://schemas.microsoft.com/office/drawing/2014/main" id="{3BC08ED7-7545-9A52-3178-35385B79E950}"/>
              </a:ext>
            </a:extLst>
          </p:cNvPr>
          <p:cNvSpPr>
            <a:spLocks noGrp="1"/>
          </p:cNvSpPr>
          <p:nvPr>
            <p:ph idx="1"/>
          </p:nvPr>
        </p:nvSpPr>
        <p:spPr>
          <a:xfrm>
            <a:off x="677333" y="1717289"/>
            <a:ext cx="9938627" cy="4324074"/>
          </a:xfrm>
        </p:spPr>
        <p:txBody>
          <a:bodyPr>
            <a:noAutofit/>
          </a:bodyPr>
          <a:lstStyle/>
          <a:p>
            <a:r>
              <a:rPr lang="en-US" altLang="ja-JP" sz="3600" dirty="0">
                <a:solidFill>
                  <a:srgbClr val="0070C0"/>
                </a:solidFill>
              </a:rPr>
              <a:t>•</a:t>
            </a:r>
            <a:r>
              <a:rPr lang="ja-JP" altLang="en-US" sz="3600" dirty="0">
                <a:solidFill>
                  <a:srgbClr val="0070C0"/>
                </a:solidFill>
              </a:rPr>
              <a:t>　ロータリークラブ・セントラルで	目標を設定する</a:t>
            </a:r>
            <a:endParaRPr lang="en-US" altLang="ja-JP" sz="3600" dirty="0">
              <a:solidFill>
                <a:srgbClr val="0070C0"/>
              </a:solidFill>
            </a:endParaRPr>
          </a:p>
          <a:p>
            <a:r>
              <a:rPr lang="en-US" altLang="ja-JP" sz="3600" dirty="0">
                <a:solidFill>
                  <a:srgbClr val="0070C0"/>
                </a:solidFill>
              </a:rPr>
              <a:t>•</a:t>
            </a:r>
            <a:r>
              <a:rPr lang="ja-JP" altLang="en-US" sz="3600" dirty="0">
                <a:solidFill>
                  <a:srgbClr val="0070C0"/>
                </a:solidFill>
              </a:rPr>
              <a:t>「クラブの健康チェック」を完了する</a:t>
            </a:r>
            <a:endParaRPr lang="en-US" altLang="ja-JP" sz="3600" dirty="0">
              <a:solidFill>
                <a:srgbClr val="0070C0"/>
              </a:solidFill>
            </a:endParaRPr>
          </a:p>
          <a:p>
            <a:r>
              <a:rPr lang="en-US" altLang="ja-JP" sz="3600" dirty="0">
                <a:solidFill>
                  <a:srgbClr val="0070C0"/>
                </a:solidFill>
              </a:rPr>
              <a:t>•</a:t>
            </a:r>
            <a:r>
              <a:rPr lang="ja-JP" altLang="en-US" sz="3600" dirty="0">
                <a:solidFill>
                  <a:srgbClr val="0070C0"/>
                </a:solidFill>
              </a:rPr>
              <a:t>　</a:t>
            </a:r>
            <a:r>
              <a:rPr lang="en-US" altLang="ja-JP" sz="3600" dirty="0">
                <a:solidFill>
                  <a:srgbClr val="0070C0"/>
                </a:solidFill>
              </a:rPr>
              <a:t>My	ROTARY</a:t>
            </a:r>
            <a:r>
              <a:rPr lang="ja-JP" altLang="en-US" sz="3600" dirty="0">
                <a:solidFill>
                  <a:srgbClr val="0070C0"/>
                </a:solidFill>
              </a:rPr>
              <a:t>の「会員増強」のページに	ある情報と資料を活用する</a:t>
            </a:r>
            <a:endParaRPr lang="en-US" altLang="ja-JP" sz="3600" dirty="0">
              <a:solidFill>
                <a:srgbClr val="0070C0"/>
              </a:solidFill>
            </a:endParaRPr>
          </a:p>
          <a:p>
            <a:r>
              <a:rPr lang="en-US" altLang="ja-JP" sz="3600" dirty="0">
                <a:solidFill>
                  <a:srgbClr val="0070C0"/>
                </a:solidFill>
              </a:rPr>
              <a:t>•</a:t>
            </a:r>
            <a:r>
              <a:rPr lang="ja-JP" altLang="en-US" sz="3600" dirty="0">
                <a:solidFill>
                  <a:srgbClr val="0070C0"/>
                </a:solidFill>
              </a:rPr>
              <a:t>　取り組み、イベント、目標設定のためにクラブ理事会／委員会と協力する</a:t>
            </a:r>
            <a:endParaRPr kumimoji="1" lang="ja-JP" altLang="en-US" sz="3600" dirty="0">
              <a:solidFill>
                <a:srgbClr val="0070C0"/>
              </a:solidFill>
            </a:endParaRPr>
          </a:p>
        </p:txBody>
      </p:sp>
      <p:sp>
        <p:nvSpPr>
          <p:cNvPr id="4" name="フッター プレースホルダー 3">
            <a:extLst>
              <a:ext uri="{FF2B5EF4-FFF2-40B4-BE49-F238E27FC236}">
                <a16:creationId xmlns:a16="http://schemas.microsoft.com/office/drawing/2014/main" id="{24FCBF9F-5B43-CA34-B4FE-6E7061E13547}"/>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14741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8264F8-5A5A-661B-7CE0-FFF194CF2ACC}"/>
              </a:ext>
            </a:extLst>
          </p:cNvPr>
          <p:cNvSpPr>
            <a:spLocks noGrp="1"/>
          </p:cNvSpPr>
          <p:nvPr>
            <p:ph type="title"/>
          </p:nvPr>
        </p:nvSpPr>
        <p:spPr>
          <a:xfrm>
            <a:off x="2092270" y="609600"/>
            <a:ext cx="7181731" cy="1095214"/>
          </a:xfrm>
        </p:spPr>
        <p:txBody>
          <a:bodyPr>
            <a:normAutofit fontScale="90000"/>
          </a:bodyPr>
          <a:lstStyle/>
          <a:p>
            <a:r>
              <a:rPr lang="ja-JP" altLang="ja-JP" sz="4900" b="1" dirty="0"/>
              <a:t>クラブ会長の職務内容</a:t>
            </a:r>
            <a:br>
              <a:rPr lang="ja-JP" altLang="ja-JP" b="1" dirty="0"/>
            </a:br>
            <a:endParaRPr kumimoji="1" lang="ja-JP" altLang="en-US" dirty="0"/>
          </a:p>
        </p:txBody>
      </p:sp>
      <p:sp>
        <p:nvSpPr>
          <p:cNvPr id="3" name="コンテンツ プレースホルダー 2">
            <a:extLst>
              <a:ext uri="{FF2B5EF4-FFF2-40B4-BE49-F238E27FC236}">
                <a16:creationId xmlns:a16="http://schemas.microsoft.com/office/drawing/2014/main" id="{C83EBF6C-7BD2-1529-1702-0B67884DB079}"/>
              </a:ext>
            </a:extLst>
          </p:cNvPr>
          <p:cNvSpPr>
            <a:spLocks noGrp="1"/>
          </p:cNvSpPr>
          <p:nvPr>
            <p:ph idx="1"/>
          </p:nvPr>
        </p:nvSpPr>
        <p:spPr>
          <a:xfrm>
            <a:off x="832316" y="1565329"/>
            <a:ext cx="9226083" cy="4683071"/>
          </a:xfrm>
        </p:spPr>
        <p:txBody>
          <a:bodyPr>
            <a:normAutofit/>
          </a:bodyPr>
          <a:lstStyle/>
          <a:p>
            <a:pPr marL="0" indent="0">
              <a:buNone/>
            </a:pPr>
            <a:r>
              <a:rPr lang="ja-JP" altLang="ja-JP" sz="2400" b="1" dirty="0"/>
              <a:t>どのクラブでも、会長の責務はクラブの効果的な運営をサポートすることです。具体的な責務は以下の通りです。</a:t>
            </a:r>
            <a:endParaRPr lang="en-US" altLang="ja-JP" sz="2400" b="1" dirty="0"/>
          </a:p>
          <a:p>
            <a:pPr marL="0" indent="0">
              <a:buNone/>
            </a:pPr>
            <a:endParaRPr lang="ja-JP" altLang="ja-JP" sz="2400" b="1" dirty="0"/>
          </a:p>
          <a:p>
            <a:r>
              <a:rPr lang="ja-JP" altLang="ja-JP" sz="2800" b="1" dirty="0">
                <a:solidFill>
                  <a:srgbClr val="002060"/>
                </a:solidFill>
              </a:rPr>
              <a:t>クラブの運営</a:t>
            </a:r>
          </a:p>
          <a:p>
            <a:r>
              <a:rPr lang="ja-JP" altLang="ja-JP" sz="2800" b="1" dirty="0">
                <a:solidFill>
                  <a:srgbClr val="002060"/>
                </a:solidFill>
              </a:rPr>
              <a:t>クラブ財務の監督</a:t>
            </a:r>
          </a:p>
          <a:p>
            <a:r>
              <a:rPr lang="ja-JP" altLang="ja-JP" sz="2800" b="1" dirty="0">
                <a:solidFill>
                  <a:srgbClr val="002060"/>
                </a:solidFill>
              </a:rPr>
              <a:t>入会と会員の積極的参加の促進</a:t>
            </a:r>
          </a:p>
          <a:p>
            <a:r>
              <a:rPr lang="ja-JP" altLang="ja-JP" sz="2800" b="1" dirty="0">
                <a:solidFill>
                  <a:srgbClr val="002060"/>
                </a:solidFill>
              </a:rPr>
              <a:t>奉仕活動でのリーダーシップ</a:t>
            </a:r>
          </a:p>
          <a:p>
            <a:r>
              <a:rPr lang="ja-JP" altLang="ja-JP" sz="2800" b="1" dirty="0">
                <a:solidFill>
                  <a:srgbClr val="002060"/>
                </a:solidFill>
              </a:rPr>
              <a:t>クラブの公共イメージ戦略の立案／更新</a:t>
            </a:r>
            <a:endParaRPr lang="en-US" altLang="ja-JP" sz="2800" b="1" dirty="0">
              <a:solidFill>
                <a:srgbClr val="002060"/>
              </a:solidFill>
            </a:endParaRPr>
          </a:p>
          <a:p>
            <a:r>
              <a:rPr lang="ja-JP" altLang="ja-JP" sz="2800" b="1" dirty="0">
                <a:solidFill>
                  <a:srgbClr val="002060"/>
                </a:solidFill>
              </a:rPr>
              <a:t>ロータリー財団の補助金とプログラムへの参加と推進</a:t>
            </a:r>
            <a:endParaRPr kumimoji="1" lang="ja-JP" altLang="en-US" sz="2800" b="1" dirty="0">
              <a:solidFill>
                <a:srgbClr val="002060"/>
              </a:solidFill>
            </a:endParaRPr>
          </a:p>
        </p:txBody>
      </p:sp>
      <p:sp>
        <p:nvSpPr>
          <p:cNvPr id="4" name="フッター プレースホルダー 3">
            <a:extLst>
              <a:ext uri="{FF2B5EF4-FFF2-40B4-BE49-F238E27FC236}">
                <a16:creationId xmlns:a16="http://schemas.microsoft.com/office/drawing/2014/main" id="{71F39588-651B-CC4F-39B3-C94D94CD3C1D}"/>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177236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265271-D6EB-0185-2E77-B55A292A7586}"/>
              </a:ext>
            </a:extLst>
          </p:cNvPr>
          <p:cNvSpPr>
            <a:spLocks noGrp="1"/>
          </p:cNvSpPr>
          <p:nvPr>
            <p:ph type="title"/>
          </p:nvPr>
        </p:nvSpPr>
        <p:spPr>
          <a:xfrm>
            <a:off x="2774197" y="451514"/>
            <a:ext cx="6499804" cy="819348"/>
          </a:xfrm>
        </p:spPr>
        <p:txBody>
          <a:bodyPr/>
          <a:lstStyle/>
          <a:p>
            <a:r>
              <a:rPr kumimoji="1" lang="ja-JP" altLang="en-US" dirty="0"/>
              <a:t>クラブの運営 </a:t>
            </a:r>
            <a:r>
              <a:rPr kumimoji="1" lang="en-US" altLang="ja-JP" dirty="0"/>
              <a:t>Ⅰ</a:t>
            </a:r>
            <a:endParaRPr kumimoji="1" lang="ja-JP" altLang="en-US" dirty="0"/>
          </a:p>
        </p:txBody>
      </p:sp>
      <p:sp>
        <p:nvSpPr>
          <p:cNvPr id="3" name="コンテンツ プレースホルダー 2">
            <a:extLst>
              <a:ext uri="{FF2B5EF4-FFF2-40B4-BE49-F238E27FC236}">
                <a16:creationId xmlns:a16="http://schemas.microsoft.com/office/drawing/2014/main" id="{ACB5EBCE-59F1-B99B-C7F0-C4108B811BDB}"/>
              </a:ext>
            </a:extLst>
          </p:cNvPr>
          <p:cNvSpPr>
            <a:spLocks noGrp="1"/>
          </p:cNvSpPr>
          <p:nvPr>
            <p:ph idx="1"/>
          </p:nvPr>
        </p:nvSpPr>
        <p:spPr>
          <a:xfrm>
            <a:off x="677333" y="1270861"/>
            <a:ext cx="10047493" cy="4770501"/>
          </a:xfrm>
        </p:spPr>
        <p:txBody>
          <a:bodyPr>
            <a:normAutofit lnSpcReduction="10000"/>
          </a:bodyPr>
          <a:lstStyle/>
          <a:p>
            <a:pPr lvl="0">
              <a:lnSpc>
                <a:spcPct val="150000"/>
              </a:lnSpc>
            </a:pPr>
            <a:r>
              <a:rPr lang="ja-JP" altLang="en-US" sz="2400" dirty="0"/>
              <a:t>クラブ</a:t>
            </a:r>
            <a:r>
              <a:rPr lang="ja-JP" altLang="ja-JP" sz="2400" dirty="0"/>
              <a:t>例会を統括し、例会が適切に計画され、定刻に行われるように確認する。</a:t>
            </a:r>
          </a:p>
          <a:p>
            <a:pPr lvl="0">
              <a:lnSpc>
                <a:spcPct val="150000"/>
              </a:lnSpc>
            </a:pPr>
            <a:r>
              <a:rPr lang="ja-JP" altLang="ja-JP" sz="2400" dirty="0">
                <a:solidFill>
                  <a:srgbClr val="002060"/>
                </a:solidFill>
              </a:rPr>
              <a:t>毎月の理事会を計画、進行する。クラブに衛星クラブがある場合は、その理事会との定期的な会合を調整し、継続性と成功を促進する</a:t>
            </a:r>
            <a:r>
              <a:rPr lang="ja-JP" altLang="ja-JP" sz="2400" dirty="0"/>
              <a:t>。</a:t>
            </a:r>
          </a:p>
          <a:p>
            <a:pPr lvl="0">
              <a:lnSpc>
                <a:spcPct val="150000"/>
              </a:lnSpc>
            </a:pPr>
            <a:r>
              <a:rPr lang="ja-JP" altLang="ja-JP" sz="2400" dirty="0"/>
              <a:t>次年度におけるクラブ役員と理事会の選挙を監督する。</a:t>
            </a:r>
          </a:p>
          <a:p>
            <a:pPr lvl="0">
              <a:lnSpc>
                <a:spcPct val="150000"/>
              </a:lnSpc>
            </a:pPr>
            <a:r>
              <a:rPr lang="ja-JP" altLang="ja-JP" sz="2400" dirty="0">
                <a:solidFill>
                  <a:srgbClr val="002060"/>
                </a:solidFill>
              </a:rPr>
              <a:t>クラブ委員会の委員長を任命し、</a:t>
            </a:r>
            <a:r>
              <a:rPr lang="en-US" altLang="ja-JP" sz="2400" dirty="0">
                <a:solidFill>
                  <a:srgbClr val="002060"/>
                </a:solidFill>
              </a:rPr>
              <a:t>My ROTARY</a:t>
            </a:r>
            <a:r>
              <a:rPr lang="ja-JP" altLang="ja-JP" sz="2400" dirty="0">
                <a:solidFill>
                  <a:srgbClr val="002060"/>
                </a:solidFill>
              </a:rPr>
              <a:t>を通じてロータリーに報告されるよう確認する。</a:t>
            </a:r>
          </a:p>
          <a:p>
            <a:pPr lvl="0">
              <a:lnSpc>
                <a:spcPct val="150000"/>
              </a:lnSpc>
            </a:pPr>
            <a:r>
              <a:rPr lang="ja-JP" altLang="ja-JP" sz="2400" dirty="0"/>
              <a:t>各クラブ委員会が明確な目標を定めていることを確認する。</a:t>
            </a:r>
          </a:p>
          <a:p>
            <a:endParaRPr kumimoji="1" lang="ja-JP" altLang="en-US" dirty="0"/>
          </a:p>
        </p:txBody>
      </p:sp>
      <p:sp>
        <p:nvSpPr>
          <p:cNvPr id="4" name="フッター プレースホルダー 3">
            <a:extLst>
              <a:ext uri="{FF2B5EF4-FFF2-40B4-BE49-F238E27FC236}">
                <a16:creationId xmlns:a16="http://schemas.microsoft.com/office/drawing/2014/main" id="{FA6644F1-B9BF-8B6C-9DCB-87AB43D08B59}"/>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2385049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B5B7E8-A01D-652C-2CE9-5B7F343AAEAA}"/>
              </a:ext>
            </a:extLst>
          </p:cNvPr>
          <p:cNvSpPr>
            <a:spLocks noGrp="1"/>
          </p:cNvSpPr>
          <p:nvPr>
            <p:ph type="title"/>
          </p:nvPr>
        </p:nvSpPr>
        <p:spPr>
          <a:xfrm>
            <a:off x="2183362" y="609600"/>
            <a:ext cx="5019871" cy="808653"/>
          </a:xfrm>
        </p:spPr>
        <p:txBody>
          <a:bodyPr/>
          <a:lstStyle/>
          <a:p>
            <a:r>
              <a:rPr lang="ja-JP" altLang="en-US" dirty="0"/>
              <a:t>クラブの運営 ２</a:t>
            </a:r>
            <a:endParaRPr kumimoji="1" lang="ja-JP" altLang="en-US" dirty="0"/>
          </a:p>
        </p:txBody>
      </p:sp>
      <p:sp>
        <p:nvSpPr>
          <p:cNvPr id="3" name="コンテンツ プレースホルダー 2">
            <a:extLst>
              <a:ext uri="{FF2B5EF4-FFF2-40B4-BE49-F238E27FC236}">
                <a16:creationId xmlns:a16="http://schemas.microsoft.com/office/drawing/2014/main" id="{B4BE2A35-718D-F9A8-2C56-B2B5C6D8446B}"/>
              </a:ext>
            </a:extLst>
          </p:cNvPr>
          <p:cNvSpPr>
            <a:spLocks noGrp="1"/>
          </p:cNvSpPr>
          <p:nvPr>
            <p:ph idx="1"/>
          </p:nvPr>
        </p:nvSpPr>
        <p:spPr>
          <a:xfrm>
            <a:off x="677334" y="1418253"/>
            <a:ext cx="10482078" cy="4623109"/>
          </a:xfrm>
        </p:spPr>
        <p:txBody>
          <a:bodyPr>
            <a:normAutofit lnSpcReduction="10000"/>
          </a:bodyPr>
          <a:lstStyle/>
          <a:p>
            <a:pPr lvl="0">
              <a:lnSpc>
                <a:spcPct val="150000"/>
              </a:lnSpc>
            </a:pPr>
            <a:r>
              <a:rPr lang="ja-JP" altLang="ja-JP" sz="2600" dirty="0">
                <a:solidFill>
                  <a:srgbClr val="002060"/>
                </a:solidFill>
              </a:rPr>
              <a:t>地区大会が開催される場合、それに参加する。</a:t>
            </a:r>
          </a:p>
          <a:p>
            <a:pPr lvl="0">
              <a:lnSpc>
                <a:spcPct val="150000"/>
              </a:lnSpc>
            </a:pPr>
            <a:r>
              <a:rPr lang="ja-JP" altLang="ja-JP" sz="2600" dirty="0"/>
              <a:t>ガバナーおよびガバナー補佐と協力して、クラブや地区の業務に取り組む。クラブのラーニング・ファシリテーターと協力し、クラブ会員向けのラーニング戦略を実施する。</a:t>
            </a:r>
            <a:r>
              <a:rPr lang="ja-JP" altLang="en-US" sz="2600" dirty="0"/>
              <a:t>　</a:t>
            </a:r>
            <a:endParaRPr lang="ja-JP" altLang="ja-JP" sz="2600" dirty="0"/>
          </a:p>
          <a:p>
            <a:pPr lvl="0">
              <a:lnSpc>
                <a:spcPct val="150000"/>
              </a:lnSpc>
            </a:pPr>
            <a:r>
              <a:rPr lang="ja-JP" altLang="ja-JP" sz="2600" dirty="0">
                <a:solidFill>
                  <a:srgbClr val="002060"/>
                </a:solidFill>
              </a:rPr>
              <a:t>ガバナーと国際ロータリーからの重要な情報をクラブ会員に伝える。</a:t>
            </a:r>
          </a:p>
          <a:p>
            <a:pPr lvl="0">
              <a:lnSpc>
                <a:spcPct val="150000"/>
              </a:lnSpc>
            </a:pPr>
            <a:r>
              <a:rPr lang="ja-JP" altLang="ja-JP" sz="2600" dirty="0"/>
              <a:t>クラブの傾向を評価し、ロータリークラブ・セントラルで目標を設定する（特に優先目標として指定されたものに重点を置く）。</a:t>
            </a:r>
            <a:endParaRPr lang="en-US" altLang="ja-JP" sz="2600" dirty="0"/>
          </a:p>
          <a:p>
            <a:pPr lvl="0"/>
            <a:endParaRPr lang="ja-JP" altLang="ja-JP" dirty="0"/>
          </a:p>
          <a:p>
            <a:endParaRPr kumimoji="1" lang="ja-JP" altLang="en-US" dirty="0"/>
          </a:p>
        </p:txBody>
      </p:sp>
      <p:sp>
        <p:nvSpPr>
          <p:cNvPr id="4" name="フッター プレースホルダー 3">
            <a:extLst>
              <a:ext uri="{FF2B5EF4-FFF2-40B4-BE49-F238E27FC236}">
                <a16:creationId xmlns:a16="http://schemas.microsoft.com/office/drawing/2014/main" id="{3AD89C60-B90F-15B7-D1D5-C7A669FAEED6}"/>
              </a:ext>
            </a:extLst>
          </p:cNvPr>
          <p:cNvSpPr>
            <a:spLocks noGrp="1"/>
          </p:cNvSpPr>
          <p:nvPr>
            <p:ph type="ftr" sz="quarter" idx="11"/>
          </p:nvPr>
        </p:nvSpPr>
        <p:spPr/>
        <p:txBody>
          <a:bodyPr/>
          <a:lstStyle/>
          <a:p>
            <a:r>
              <a:rPr lang="en-US" altLang="ja-JP"/>
              <a:t>2025-26</a:t>
            </a:r>
            <a:r>
              <a:rPr lang="ja-JP" altLang="en-US"/>
              <a:t>年度　</a:t>
            </a:r>
            <a:r>
              <a:rPr lang="en-US" altLang="ja-JP"/>
              <a:t>RID2540</a:t>
            </a:r>
            <a:r>
              <a:rPr lang="ja-JP" altLang="en-US"/>
              <a:t>地区　会長エレクトラーニングセミナー</a:t>
            </a:r>
            <a:endParaRPr lang="en-US" dirty="0"/>
          </a:p>
        </p:txBody>
      </p:sp>
    </p:spTree>
    <p:extLst>
      <p:ext uri="{BB962C8B-B14F-4D97-AF65-F5344CB8AC3E}">
        <p14:creationId xmlns:p14="http://schemas.microsoft.com/office/powerpoint/2010/main" val="333148230"/>
      </p:ext>
    </p:extLst>
  </p:cSld>
  <p:clrMapOvr>
    <a:masterClrMapping/>
  </p:clrMapOvr>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548</TotalTime>
  <Words>2876</Words>
  <Application>Microsoft Office PowerPoint</Application>
  <PresentationFormat>ワイド画面</PresentationFormat>
  <Paragraphs>261</Paragraphs>
  <Slides>23</Slides>
  <Notes>23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游ゴシック</vt:lpstr>
      <vt:lpstr>Arial</vt:lpstr>
      <vt:lpstr>Trebuchet MS</vt:lpstr>
      <vt:lpstr>Wingdings 3</vt:lpstr>
      <vt:lpstr>ファセット</vt:lpstr>
      <vt:lpstr>クラブ会長の役割</vt:lpstr>
      <vt:lpstr>クラブ会長となるための準備 </vt:lpstr>
      <vt:lpstr>☆オンラインで学ぶ 　マイ・ロータリーより </vt:lpstr>
      <vt:lpstr>☆仲間と一緒に学ぶ</vt:lpstr>
      <vt:lpstr>☆活動しながら学ぶ</vt:lpstr>
      <vt:lpstr>☆計画する</vt:lpstr>
      <vt:lpstr>クラブ会長の職務内容 </vt:lpstr>
      <vt:lpstr>クラブの運営 Ⅰ</vt:lpstr>
      <vt:lpstr>クラブの運営 ２</vt:lpstr>
      <vt:lpstr>クラブの運営 ３</vt:lpstr>
      <vt:lpstr>クラブ財務の監督 </vt:lpstr>
      <vt:lpstr>入会と会員の積極的参加の促進 </vt:lpstr>
      <vt:lpstr>2024.1 RI理事会の決定事項 </vt:lpstr>
      <vt:lpstr>奉仕活動でのリーダーシップ</vt:lpstr>
      <vt:lpstr>ロータリーの５大奉仕活動</vt:lpstr>
      <vt:lpstr>クラブの公共イメージ戦略の立案／更新 </vt:lpstr>
      <vt:lpstr>ロータリー財団の補助金とプログラムへの参加と推進 </vt:lpstr>
      <vt:lpstr>RI会長エレクト メッセージ</vt:lpstr>
      <vt:lpstr>RI国際大会スケジュール</vt:lpstr>
      <vt:lpstr>「持続可能なインパクトを生み出そう」の狙い</vt:lpstr>
      <vt:lpstr>地区スローガン 初心の感動を忘れず、地域とともに奉仕を実践しよう</vt:lpstr>
      <vt:lpstr>まとめとして</vt:lpstr>
      <vt:lpstr>第２５４０地区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mamoru tsuchidate</dc:creator>
  <cp:lastModifiedBy>正道 村越</cp:lastModifiedBy>
  <cp:revision>23</cp:revision>
  <cp:lastPrinted>2026-03-05T05:41:55Z</cp:lastPrinted>
  <dcterms:created xsi:type="dcterms:W3CDTF">2026-03-02T06:58:56Z</dcterms:created>
  <dcterms:modified xsi:type="dcterms:W3CDTF">2026-05-02T23:41:09Z</dcterms:modified>
</cp:coreProperties>
</file>